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2.xml" ContentType="application/vnd.openxmlformats-officedocument.presentationml.tags+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3.xml" ContentType="application/vnd.openxmlformats-officedocument.presentationml.tags+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4.xml" ContentType="application/vnd.openxmlformats-officedocument.presentationml.tags+xml"/>
  <Override PartName="/ppt/notesSlides/notesSlide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5.xml" ContentType="application/vnd.openxmlformats-officedocument.presentationml.tags+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ags/tag6.xml" ContentType="application/vnd.openxmlformats-officedocument.presentationml.tags+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tags/tag7.xml" ContentType="application/vnd.openxmlformats-officedocument.presentationml.tags+xml"/>
  <Override PartName="/ppt/notesSlides/notesSlide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tags/tag8.xml" ContentType="application/vnd.openxmlformats-officedocument.presentationml.tags+xml"/>
  <Override PartName="/ppt/notesSlides/notesSlide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tags/tag9.xml" ContentType="application/vnd.openxmlformats-officedocument.presentationml.tags+xml"/>
  <Override PartName="/ppt/notesSlides/notesSlide1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tags/tag10.xml" ContentType="application/vnd.openxmlformats-officedocument.presentationml.tags+xml"/>
  <Override PartName="/ppt/notesSlides/notesSlide11.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tags/tag11.xml" ContentType="application/vnd.openxmlformats-officedocument.presentationml.tags+xml"/>
  <Override PartName="/ppt/notesSlides/notesSlide1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tags/tag12.xml" ContentType="application/vnd.openxmlformats-officedocument.presentationml.tags+xml"/>
  <Override PartName="/ppt/notesSlides/notesSlide1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tags/tag13.xml" ContentType="application/vnd.openxmlformats-officedocument.presentationml.tags+xml"/>
  <Override PartName="/ppt/notesSlides/notesSlide14.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tags/tag14.xml" ContentType="application/vnd.openxmlformats-officedocument.presentationml.tags+xml"/>
  <Override PartName="/ppt/notesSlides/notesSlide15.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tags/tag15.xml" ContentType="application/vnd.openxmlformats-officedocument.presentationml.tags+xml"/>
  <Override PartName="/ppt/notesSlides/notesSlide16.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bookmarkIdSeed="3">
  <p:sldMasterIdLst>
    <p:sldMasterId id="2147483852" r:id="rId1"/>
  </p:sldMasterIdLst>
  <p:notesMasterIdLst>
    <p:notesMasterId r:id="rId19"/>
  </p:notesMasterIdLst>
  <p:sldIdLst>
    <p:sldId id="319" r:id="rId2"/>
    <p:sldId id="347" r:id="rId3"/>
    <p:sldId id="348" r:id="rId4"/>
    <p:sldId id="362" r:id="rId5"/>
    <p:sldId id="363" r:id="rId6"/>
    <p:sldId id="364" r:id="rId7"/>
    <p:sldId id="365" r:id="rId8"/>
    <p:sldId id="353" r:id="rId9"/>
    <p:sldId id="351" r:id="rId10"/>
    <p:sldId id="352" r:id="rId11"/>
    <p:sldId id="355" r:id="rId12"/>
    <p:sldId id="357" r:id="rId13"/>
    <p:sldId id="366" r:id="rId14"/>
    <p:sldId id="367" r:id="rId15"/>
    <p:sldId id="368" r:id="rId16"/>
    <p:sldId id="369" r:id="rId17"/>
    <p:sldId id="309" r:id="rId18"/>
  </p:sldIdLst>
  <p:sldSz cx="12192000" cy="6858000"/>
  <p:notesSz cx="6858000" cy="9144000"/>
  <p:embeddedFontLst>
    <p:embeddedFont>
      <p:font typeface="B Nazanin" panose="00000400000000000000" pitchFamily="2" charset="-78"/>
      <p:regular r:id="rId20"/>
      <p:bold r:id="rId21"/>
    </p:embeddedFont>
    <p:embeddedFont>
      <p:font typeface="Calibri" panose="020F0502020204030204" pitchFamily="34" charset="0"/>
      <p:regular r:id="rId22"/>
      <p:bold r:id="rId23"/>
      <p:italic r:id="rId24"/>
      <p:boldItalic r:id="rId25"/>
    </p:embeddedFont>
    <p:embeddedFont>
      <p:font typeface="Calibri Light" panose="020F0302020204030204" pitchFamily="34" charset="0"/>
      <p:regular r:id="rId26"/>
      <p:italic r:id="rId27"/>
    </p:embeddedFont>
    <p:embeddedFont>
      <p:font typeface="Garamond" panose="02020404030301010803" pitchFamily="18" charset="0"/>
      <p:regular r:id="rId28"/>
      <p:bold r:id="rId29"/>
      <p:italic r:id="rId30"/>
    </p:embeddedFont>
    <p:embeddedFont>
      <p:font typeface="Nunito" pitchFamily="2" charset="0"/>
      <p:regular r:id="rId31"/>
      <p:bold r:id="rId32"/>
      <p:italic r:id="rId33"/>
      <p:boldItalic r:id="rId34"/>
    </p:embeddedFont>
    <p:embeddedFont>
      <p:font typeface="Nunito ExtraBold" pitchFamily="2" charset="0"/>
      <p:bold r:id="rId35"/>
      <p:boldItalic r:id="rId3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C8470CC-2D10-4652-B8A8-4A89ED6E3BC9}">
          <p14:sldIdLst>
            <p14:sldId id="319"/>
            <p14:sldId id="347"/>
          </p14:sldIdLst>
        </p14:section>
        <p14:section name="Untitled Section" id="{448ED880-AE87-4B39-8954-FD31BA356D87}">
          <p14:sldIdLst>
            <p14:sldId id="348"/>
            <p14:sldId id="362"/>
            <p14:sldId id="363"/>
            <p14:sldId id="364"/>
            <p14:sldId id="365"/>
            <p14:sldId id="353"/>
            <p14:sldId id="351"/>
            <p14:sldId id="352"/>
            <p14:sldId id="355"/>
            <p14:sldId id="357"/>
            <p14:sldId id="366"/>
            <p14:sldId id="367"/>
            <p14:sldId id="368"/>
            <p14:sldId id="369"/>
            <p14:sldId id="30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200"/>
    <a:srgbClr val="000000"/>
    <a:srgbClr val="0066FF"/>
    <a:srgbClr val="FF5050"/>
    <a:srgbClr val="33CC33"/>
    <a:srgbClr val="40E99A"/>
    <a:srgbClr val="008EF3"/>
    <a:srgbClr val="0096FF"/>
    <a:srgbClr val="99D5FF"/>
    <a:srgbClr val="0087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810" autoAdjust="0"/>
    <p:restoredTop sz="92377" autoAdjust="0"/>
  </p:normalViewPr>
  <p:slideViewPr>
    <p:cSldViewPr snapToGrid="0">
      <p:cViewPr varScale="1">
        <p:scale>
          <a:sx n="114" d="100"/>
          <a:sy n="114" d="100"/>
        </p:scale>
        <p:origin x="138" y="14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heme" Target="theme/theme1.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CA2ECC-4EB5-4023-B39B-6B0890C3667D}" type="doc">
      <dgm:prSet loTypeId="urn:microsoft.com/office/officeart/2005/8/layout/hProcess9" loCatId="process" qsTypeId="urn:microsoft.com/office/officeart/2005/8/quickstyle/3d1" qsCatId="3D" csTypeId="urn:microsoft.com/office/officeart/2005/8/colors/accent1_2" csCatId="accent1" phldr="1"/>
      <dgm:spPr/>
      <dgm:t>
        <a:bodyPr/>
        <a:lstStyle/>
        <a:p>
          <a:pPr rtl="1"/>
          <a:endParaRPr lang="fa-IR"/>
        </a:p>
      </dgm:t>
    </dgm:pt>
    <dgm:pt modelId="{BC79AFB2-0CB2-4B9B-8EEF-38216AA99DA7}">
      <dgm:prSet phldrT="[Text]" custT="1"/>
      <dgm:spPr/>
      <dgm:t>
        <a:bodyPr/>
        <a:lstStyle/>
        <a:p>
          <a:pPr rtl="1"/>
          <a:r>
            <a:rPr lang="en-US" sz="2000" b="1" spc="0" dirty="0">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32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dgm:t>
        <a:bodyPr/>
        <a:lstStyle/>
        <a:p>
          <a:pPr rtl="1"/>
          <a:r>
            <a:rPr lang="en-US" sz="24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2400" b="1" kern="1200" dirty="0">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dgm:t>
        <a:bodyPr/>
        <a:lstStyle/>
        <a:p>
          <a:pPr rtl="1"/>
          <a:r>
            <a:rPr lang="en-US" sz="20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20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dgm:t>
        <a:bodyPr/>
        <a:lstStyle/>
        <a:p>
          <a:pPr rtl="1"/>
          <a:r>
            <a:rPr lang="en-US" sz="18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800" b="1" dirty="0">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dgm:t>
        <a:bodyPr/>
        <a:lstStyle/>
        <a:p>
          <a:pPr rtl="1"/>
          <a:r>
            <a:rPr lang="en-US" sz="1800" b="1"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400" b="1" dirty="0">
            <a:latin typeface="Nunito" pitchFamily="2" charset="0"/>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7F6996C5-5F04-4850-B3CE-205F4D91D793}" type="pres">
      <dgm:prSet presAssocID="{DFCA2ECC-4EB5-4023-B39B-6B0890C3667D}" presName="CompostProcess" presStyleCnt="0">
        <dgm:presLayoutVars>
          <dgm:dir/>
          <dgm:resizeHandles val="exact"/>
        </dgm:presLayoutVars>
      </dgm:prSet>
      <dgm:spPr/>
    </dgm:pt>
    <dgm:pt modelId="{1E82A132-08A4-44DE-9752-72CFAA7CC251}" type="pres">
      <dgm:prSet presAssocID="{DFCA2ECC-4EB5-4023-B39B-6B0890C3667D}" presName="arrow" presStyleLbl="bgShp" presStyleIdx="0" presStyleCnt="1"/>
      <dgm:spPr>
        <a:solidFill>
          <a:schemeClr val="accent1">
            <a:lumMod val="40000"/>
            <a:lumOff val="60000"/>
          </a:schemeClr>
        </a:solidFill>
      </dgm:spPr>
    </dgm:pt>
    <dgm:pt modelId="{146611FA-20E9-4D3A-9734-4862236D7389}" type="pres">
      <dgm:prSet presAssocID="{DFCA2ECC-4EB5-4023-B39B-6B0890C3667D}" presName="linearProcess" presStyleCnt="0"/>
      <dgm:spPr/>
    </dgm:pt>
    <dgm:pt modelId="{5E78D714-8F38-4935-ACE9-B3DE71CA0348}" type="pres">
      <dgm:prSet presAssocID="{BC79AFB2-0CB2-4B9B-8EEF-38216AA99DA7}" presName="textNode" presStyleLbl="node1" presStyleIdx="0" presStyleCnt="5" custScaleX="142868">
        <dgm:presLayoutVars>
          <dgm:bulletEnabled val="1"/>
        </dgm:presLayoutVars>
      </dgm:prSet>
      <dgm:spPr/>
    </dgm:pt>
    <dgm:pt modelId="{BC5676A7-C64F-4418-91F1-78BA901EAD85}" type="pres">
      <dgm:prSet presAssocID="{C7170F76-C1BF-405F-A177-3B92F5F07F96}" presName="sibTrans" presStyleCnt="0"/>
      <dgm:spPr/>
    </dgm:pt>
    <dgm:pt modelId="{B72AE9E5-111B-490F-950B-E199FD1EF80C}" type="pres">
      <dgm:prSet presAssocID="{95EC93D1-DD4C-413C-B076-1A47D9B3FA99}" presName="textNode" presStyleLbl="node1" presStyleIdx="1" presStyleCnt="5" custScaleX="152910">
        <dgm:presLayoutVars>
          <dgm:bulletEnabled val="1"/>
        </dgm:presLayoutVars>
      </dgm:prSet>
      <dgm:spPr/>
    </dgm:pt>
    <dgm:pt modelId="{334AFEF3-AA4E-4294-ADBF-73DCAEDB585C}" type="pres">
      <dgm:prSet presAssocID="{A5D26DD3-E6CB-4BC1-A3CD-ADFD4F54F83F}" presName="sibTrans" presStyleCnt="0"/>
      <dgm:spPr/>
    </dgm:pt>
    <dgm:pt modelId="{01C4DA62-D90A-4F13-AF37-D01616D71DAE}" type="pres">
      <dgm:prSet presAssocID="{1E969EE4-EE8C-4A02-9874-F68C4E4DE4E7}" presName="textNode" presStyleLbl="node1" presStyleIdx="2" presStyleCnt="5" custScaleX="63855">
        <dgm:presLayoutVars>
          <dgm:bulletEnabled val="1"/>
        </dgm:presLayoutVars>
      </dgm:prSet>
      <dgm:spPr/>
    </dgm:pt>
    <dgm:pt modelId="{04DFA78C-0F9B-46FB-BFCC-5BA906E335FA}" type="pres">
      <dgm:prSet presAssocID="{F9B8D321-8780-4E74-B10D-3AD5A38491BD}" presName="sibTrans" presStyleCnt="0"/>
      <dgm:spPr/>
    </dgm:pt>
    <dgm:pt modelId="{C21030A3-F44E-4928-8B77-13FAEBD9C504}" type="pres">
      <dgm:prSet presAssocID="{967AB314-E681-428A-B5A2-21D534DAE39A}" presName="textNode" presStyleLbl="node1" presStyleIdx="3" presStyleCnt="5" custScaleX="162269">
        <dgm:presLayoutVars>
          <dgm:bulletEnabled val="1"/>
        </dgm:presLayoutVars>
      </dgm:prSet>
      <dgm:spPr/>
    </dgm:pt>
    <dgm:pt modelId="{DAFF96E5-9AC7-4B7F-B49C-66623E5B939D}" type="pres">
      <dgm:prSet presAssocID="{E2608CC5-42E8-413E-8C04-D96B6BF7F29B}" presName="sibTrans" presStyleCnt="0"/>
      <dgm:spPr/>
    </dgm:pt>
    <dgm:pt modelId="{5E1F7D6A-2AC9-4765-9E44-40F2333E01BB}" type="pres">
      <dgm:prSet presAssocID="{85DA50DF-85CB-4F54-BEB5-7AFD394A94FB}" presName="textNode" presStyleLbl="node1" presStyleIdx="4" presStyleCnt="5" custScaleX="91122">
        <dgm:presLayoutVars>
          <dgm:bulletEnabled val="1"/>
        </dgm:presLayoutVars>
      </dgm:prSet>
      <dgm:spPr/>
    </dgm:pt>
  </dgm:ptLst>
  <dgm:cxnLst>
    <dgm:cxn modelId="{477FE108-E732-4ABF-A049-8F9CF958E1E5}" type="presOf" srcId="{95EC93D1-DD4C-413C-B076-1A47D9B3FA99}" destId="{B72AE9E5-111B-490F-950B-E199FD1EF80C}" srcOrd="0" destOrd="0" presId="urn:microsoft.com/office/officeart/2005/8/layout/hProcess9"/>
    <dgm:cxn modelId="{95483017-DE85-41D6-AB99-EA9EA8FC97F2}" type="presOf" srcId="{85DA50DF-85CB-4F54-BEB5-7AFD394A94FB}" destId="{5E1F7D6A-2AC9-4765-9E44-40F2333E01BB}" srcOrd="0" destOrd="0" presId="urn:microsoft.com/office/officeart/2005/8/layout/hProcess9"/>
    <dgm:cxn modelId="{CDA95D1E-1D32-4CDE-AE69-E5E1A4D690BB}" srcId="{DFCA2ECC-4EB5-4023-B39B-6B0890C3667D}" destId="{1E969EE4-EE8C-4A02-9874-F68C4E4DE4E7}" srcOrd="2" destOrd="0" parTransId="{9DA6ED68-E92B-4B65-AF02-3C6A683041A6}" sibTransId="{F9B8D321-8780-4E74-B10D-3AD5A38491BD}"/>
    <dgm:cxn modelId="{2C318923-EFD6-4FF9-B973-107B79389F24}" type="presOf" srcId="{967AB314-E681-428A-B5A2-21D534DAE39A}" destId="{C21030A3-F44E-4928-8B77-13FAEBD9C504}" srcOrd="0" destOrd="0" presId="urn:microsoft.com/office/officeart/2005/8/layout/hProcess9"/>
    <dgm:cxn modelId="{E7CCC567-F34E-4517-8134-CA7699302551}" srcId="{DFCA2ECC-4EB5-4023-B39B-6B0890C3667D}" destId="{95EC93D1-DD4C-413C-B076-1A47D9B3FA99}" srcOrd="1" destOrd="0" parTransId="{C80FBDBC-7C39-43EF-BAB5-570CB0048084}" sibTransId="{A5D26DD3-E6CB-4BC1-A3CD-ADFD4F54F83F}"/>
    <dgm:cxn modelId="{73140A76-5F02-4665-87C4-D49D7D7CCC21}" type="presOf" srcId="{BC79AFB2-0CB2-4B9B-8EEF-38216AA99DA7}" destId="{5E78D714-8F38-4935-ACE9-B3DE71CA0348}" srcOrd="0" destOrd="0" presId="urn:microsoft.com/office/officeart/2005/8/layout/hProcess9"/>
    <dgm:cxn modelId="{EA22A69B-00C6-4FBF-A3FD-ACDFF0A12C09}" type="presOf" srcId="{DFCA2ECC-4EB5-4023-B39B-6B0890C3667D}" destId="{7F6996C5-5F04-4850-B3CE-205F4D91D793}" srcOrd="0" destOrd="0" presId="urn:microsoft.com/office/officeart/2005/8/layout/hProcess9"/>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36CC6DFA-E3AA-4933-ABDD-5E7A6D1B342E}" type="presOf" srcId="{1E969EE4-EE8C-4A02-9874-F68C4E4DE4E7}" destId="{01C4DA62-D90A-4F13-AF37-D01616D71DAE}" srcOrd="0" destOrd="0" presId="urn:microsoft.com/office/officeart/2005/8/layout/hProcess9"/>
    <dgm:cxn modelId="{652F567D-575D-4CA6-B4D1-DA2830624A33}" type="presParOf" srcId="{7F6996C5-5F04-4850-B3CE-205F4D91D793}" destId="{1E82A132-08A4-44DE-9752-72CFAA7CC251}" srcOrd="0" destOrd="0" presId="urn:microsoft.com/office/officeart/2005/8/layout/hProcess9"/>
    <dgm:cxn modelId="{8F57FB5D-F4E3-4D2E-BA91-BCF12E2E4125}" type="presParOf" srcId="{7F6996C5-5F04-4850-B3CE-205F4D91D793}" destId="{146611FA-20E9-4D3A-9734-4862236D7389}" srcOrd="1" destOrd="0" presId="urn:microsoft.com/office/officeart/2005/8/layout/hProcess9"/>
    <dgm:cxn modelId="{404EE371-4229-4CDE-B842-7E8823202571}" type="presParOf" srcId="{146611FA-20E9-4D3A-9734-4862236D7389}" destId="{5E78D714-8F38-4935-ACE9-B3DE71CA0348}" srcOrd="0" destOrd="0" presId="urn:microsoft.com/office/officeart/2005/8/layout/hProcess9"/>
    <dgm:cxn modelId="{5C872D76-0E13-4B24-B449-CBFFFA6BB544}" type="presParOf" srcId="{146611FA-20E9-4D3A-9734-4862236D7389}" destId="{BC5676A7-C64F-4418-91F1-78BA901EAD85}" srcOrd="1" destOrd="0" presId="urn:microsoft.com/office/officeart/2005/8/layout/hProcess9"/>
    <dgm:cxn modelId="{7E0F83BE-22A9-4517-B4FE-F7B5F31FE710}" type="presParOf" srcId="{146611FA-20E9-4D3A-9734-4862236D7389}" destId="{B72AE9E5-111B-490F-950B-E199FD1EF80C}" srcOrd="2" destOrd="0" presId="urn:microsoft.com/office/officeart/2005/8/layout/hProcess9"/>
    <dgm:cxn modelId="{36486560-8A64-4FA8-9CED-1AF02CF21D24}" type="presParOf" srcId="{146611FA-20E9-4D3A-9734-4862236D7389}" destId="{334AFEF3-AA4E-4294-ADBF-73DCAEDB585C}" srcOrd="3" destOrd="0" presId="urn:microsoft.com/office/officeart/2005/8/layout/hProcess9"/>
    <dgm:cxn modelId="{759DDDD9-E383-408C-A0A9-7B6094FFB411}" type="presParOf" srcId="{146611FA-20E9-4D3A-9734-4862236D7389}" destId="{01C4DA62-D90A-4F13-AF37-D01616D71DAE}" srcOrd="4" destOrd="0" presId="urn:microsoft.com/office/officeart/2005/8/layout/hProcess9"/>
    <dgm:cxn modelId="{3CF0F20D-D5BB-4F22-A842-DB68E5C10FE7}" type="presParOf" srcId="{146611FA-20E9-4D3A-9734-4862236D7389}" destId="{04DFA78C-0F9B-46FB-BFCC-5BA906E335FA}" srcOrd="5" destOrd="0" presId="urn:microsoft.com/office/officeart/2005/8/layout/hProcess9"/>
    <dgm:cxn modelId="{3B687E01-516C-4818-97D2-1BA88BE80841}" type="presParOf" srcId="{146611FA-20E9-4D3A-9734-4862236D7389}" destId="{C21030A3-F44E-4928-8B77-13FAEBD9C504}" srcOrd="6" destOrd="0" presId="urn:microsoft.com/office/officeart/2005/8/layout/hProcess9"/>
    <dgm:cxn modelId="{BF0B3F35-A599-4438-8787-9D38C2790894}" type="presParOf" srcId="{146611FA-20E9-4D3A-9734-4862236D7389}" destId="{DAFF96E5-9AC7-4B7F-B49C-66623E5B939D}" srcOrd="7" destOrd="0" presId="urn:microsoft.com/office/officeart/2005/8/layout/hProcess9"/>
    <dgm:cxn modelId="{3E51E5AB-DE83-4D62-B05E-A1C0EB23BC83}" type="presParOf" srcId="{146611FA-20E9-4D3A-9734-4862236D7389}" destId="{5E1F7D6A-2AC9-4765-9E44-40F2333E01BB}" srcOrd="8" destOrd="0" presId="urn:microsoft.com/office/officeart/2005/8/layout/hProcess9"/>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9"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9"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FCA2ECC-4EB5-4023-B39B-6B0890C3667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pPr rtl="1"/>
          <a:endParaRPr lang="fa-IR"/>
        </a:p>
      </dgm:t>
    </dgm:pt>
    <dgm:pt modelId="{BC79AFB2-0CB2-4B9B-8EEF-38216AA99DA7}">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100" b="1"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spc="0" dirty="0">
            <a:effectLst>
              <a:outerShdw blurRad="38100" dist="38100" dir="2700000" algn="tl">
                <a:srgbClr val="000000">
                  <a:alpha val="43137"/>
                </a:srgbClr>
              </a:outerShdw>
            </a:effectLst>
            <a:cs typeface="B Nazanin" panose="00000400000000000000" pitchFamily="2" charset="-78"/>
          </a:endParaRPr>
        </a:p>
      </dgm:t>
    </dgm:pt>
    <dgm:pt modelId="{232971B2-5F6E-4A03-9BD3-E3BAFF0474E3}" type="parTrans" cxnId="{2102F5B0-0B19-412E-83F1-619D66D980ED}">
      <dgm:prSet/>
      <dgm:spPr/>
      <dgm:t>
        <a:bodyPr/>
        <a:lstStyle/>
        <a:p>
          <a:pPr rtl="1"/>
          <a:endParaRPr lang="fa-IR" sz="1600" b="1">
            <a:cs typeface="B Nazanin" panose="00000400000000000000" pitchFamily="2" charset="-78"/>
          </a:endParaRPr>
        </a:p>
      </dgm:t>
    </dgm:pt>
    <dgm:pt modelId="{C7170F76-C1BF-405F-A177-3B92F5F07F96}" type="sibTrans" cxnId="{2102F5B0-0B19-412E-83F1-619D66D980ED}">
      <dgm:prSet/>
      <dgm:spPr/>
      <dgm:t>
        <a:bodyPr/>
        <a:lstStyle/>
        <a:p>
          <a:pPr rtl="1"/>
          <a:endParaRPr lang="fa-IR" sz="1600" b="1">
            <a:cs typeface="B Nazanin" panose="00000400000000000000" pitchFamily="2" charset="-78"/>
          </a:endParaRPr>
        </a:p>
      </dgm:t>
    </dgm:pt>
    <dgm:pt modelId="{95EC93D1-DD4C-413C-B076-1A47D9B3FA99}">
      <dgm:prSet phldrT="[Text]" custT="1"/>
      <dgm:spPr>
        <a:solidFill>
          <a:schemeClr val="accent1"/>
        </a:solidFill>
        <a:effectLst>
          <a:outerShdw blurRad="50800" dist="38100" dir="16200000" rotWithShape="0">
            <a:prstClr val="black">
              <a:alpha val="40000"/>
            </a:prstClr>
          </a:outerShdw>
          <a:softEdge rad="31750"/>
        </a:effectLst>
      </dgm:spPr>
      <dgm:t>
        <a:bodyPr/>
        <a:lstStyle/>
        <a:p>
          <a:pPr rtl="1"/>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gm:t>
    </dgm:pt>
    <dgm:pt modelId="{C80FBDBC-7C39-43EF-BAB5-570CB0048084}" type="parTrans" cxnId="{E7CCC567-F34E-4517-8134-CA7699302551}">
      <dgm:prSet/>
      <dgm:spPr/>
      <dgm:t>
        <a:bodyPr/>
        <a:lstStyle/>
        <a:p>
          <a:pPr rtl="1"/>
          <a:endParaRPr lang="fa-IR" sz="1600" b="1">
            <a:cs typeface="B Nazanin" panose="00000400000000000000" pitchFamily="2" charset="-78"/>
          </a:endParaRPr>
        </a:p>
      </dgm:t>
    </dgm:pt>
    <dgm:pt modelId="{A5D26DD3-E6CB-4BC1-A3CD-ADFD4F54F83F}" type="sibTrans" cxnId="{E7CCC567-F34E-4517-8134-CA7699302551}">
      <dgm:prSet/>
      <dgm:spPr/>
      <dgm:t>
        <a:bodyPr/>
        <a:lstStyle/>
        <a:p>
          <a:pPr rtl="1"/>
          <a:endParaRPr lang="fa-IR" sz="1600" b="1">
            <a:cs typeface="B Nazanin" panose="00000400000000000000" pitchFamily="2" charset="-78"/>
          </a:endParaRPr>
        </a:p>
      </dgm:t>
    </dgm:pt>
    <dgm:pt modelId="{1E969EE4-EE8C-4A02-9874-F68C4E4DE4E7}">
      <dgm:prSet phldrT="[Text]" custT="1"/>
      <dgm:spPr>
        <a:solidFill>
          <a:schemeClr val="accent1"/>
        </a:solidFill>
        <a:effectLst>
          <a:outerShdw blurRad="50800" dist="38100" dir="16200000" rotWithShape="0">
            <a:prstClr val="black">
              <a:alpha val="40000"/>
            </a:prstClr>
          </a:outerShdw>
          <a:softEdge rad="31750"/>
        </a:effectLst>
      </dgm:spPr>
      <dgm:t>
        <a:bodyPr/>
        <a:lstStyle/>
        <a:p>
          <a:pPr algn="ct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9DA6ED68-E92B-4B65-AF02-3C6A683041A6}" type="parTrans" cxnId="{CDA95D1E-1D32-4CDE-AE69-E5E1A4D690BB}">
      <dgm:prSet/>
      <dgm:spPr/>
      <dgm:t>
        <a:bodyPr/>
        <a:lstStyle/>
        <a:p>
          <a:pPr rtl="1"/>
          <a:endParaRPr lang="fa-IR" sz="1600" b="1">
            <a:cs typeface="B Nazanin" panose="00000400000000000000" pitchFamily="2" charset="-78"/>
          </a:endParaRPr>
        </a:p>
      </dgm:t>
    </dgm:pt>
    <dgm:pt modelId="{F9B8D321-8780-4E74-B10D-3AD5A38491BD}" type="sibTrans" cxnId="{CDA95D1E-1D32-4CDE-AE69-E5E1A4D690BB}">
      <dgm:prSet/>
      <dgm:spPr/>
      <dgm:t>
        <a:bodyPr/>
        <a:lstStyle/>
        <a:p>
          <a:pPr rtl="1"/>
          <a:endParaRPr lang="fa-IR" sz="1600" b="1">
            <a:cs typeface="B Nazanin" panose="00000400000000000000" pitchFamily="2" charset="-78"/>
          </a:endParaRPr>
        </a:p>
      </dgm:t>
    </dgm:pt>
    <dgm:pt modelId="{967AB314-E681-428A-B5A2-21D534DAE39A}">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200" b="1"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dirty="0">
            <a:effectLst>
              <a:outerShdw blurRad="38100" dist="38100" dir="2700000" algn="tl">
                <a:srgbClr val="000000">
                  <a:alpha val="43137"/>
                </a:srgbClr>
              </a:outerShdw>
            </a:effectLst>
            <a:latin typeface="Nunito" pitchFamily="2" charset="0"/>
            <a:cs typeface="B Nazanin" panose="00000400000000000000" pitchFamily="2" charset="-78"/>
          </a:endParaRPr>
        </a:p>
      </dgm:t>
    </dgm:pt>
    <dgm:pt modelId="{A0844507-86F6-401A-80F1-903DD0BF1FD0}" type="parTrans" cxnId="{11097DA3-1626-4304-996A-2D5467F7E926}">
      <dgm:prSet/>
      <dgm:spPr/>
      <dgm:t>
        <a:bodyPr/>
        <a:lstStyle/>
        <a:p>
          <a:pPr rtl="1"/>
          <a:endParaRPr lang="fa-IR" sz="1600" b="1">
            <a:cs typeface="B Nazanin" panose="00000400000000000000" pitchFamily="2" charset="-78"/>
          </a:endParaRPr>
        </a:p>
      </dgm:t>
    </dgm:pt>
    <dgm:pt modelId="{E2608CC5-42E8-413E-8C04-D96B6BF7F29B}" type="sibTrans" cxnId="{11097DA3-1626-4304-996A-2D5467F7E926}">
      <dgm:prSet/>
      <dgm:spPr/>
      <dgm:t>
        <a:bodyPr/>
        <a:lstStyle/>
        <a:p>
          <a:pPr rtl="1"/>
          <a:endParaRPr lang="fa-IR" sz="1600" b="1">
            <a:cs typeface="B Nazanin" panose="00000400000000000000" pitchFamily="2" charset="-78"/>
          </a:endParaRPr>
        </a:p>
      </dgm:t>
    </dgm:pt>
    <dgm:pt modelId="{85DA50DF-85CB-4F54-BEB5-7AFD394A94FB}">
      <dgm:prSet phldrT="[Text]" custT="1"/>
      <dgm:spPr>
        <a:solidFill>
          <a:schemeClr val="accent1">
            <a:lumMod val="20000"/>
            <a:lumOff val="80000"/>
          </a:schemeClr>
        </a:solidFill>
        <a:effectLst>
          <a:outerShdw blurRad="50800" dist="38100" dir="16200000" rotWithShape="0">
            <a:prstClr val="black">
              <a:alpha val="40000"/>
            </a:prstClr>
          </a:outerShdw>
          <a:softEdge rad="31750"/>
        </a:effectLst>
      </dgm:spPr>
      <dgm:t>
        <a:bodyPr/>
        <a:lstStyle/>
        <a:p>
          <a:pPr rtl="1"/>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gm:t>
    </dgm:pt>
    <dgm:pt modelId="{D87FC807-86EA-4DA1-A2D4-736DAC5E8BF0}" type="parTrans" cxnId="{67A364B9-E70F-47F6-B5CB-CEEA0B2142C0}">
      <dgm:prSet/>
      <dgm:spPr/>
      <dgm:t>
        <a:bodyPr/>
        <a:lstStyle/>
        <a:p>
          <a:pPr rtl="1"/>
          <a:endParaRPr lang="fa-IR" sz="1600" b="1">
            <a:cs typeface="B Nazanin" panose="00000400000000000000" pitchFamily="2" charset="-78"/>
          </a:endParaRPr>
        </a:p>
      </dgm:t>
    </dgm:pt>
    <dgm:pt modelId="{B6FF3DA5-E1D1-4081-A23E-BACB7AF1CC83}" type="sibTrans" cxnId="{67A364B9-E70F-47F6-B5CB-CEEA0B2142C0}">
      <dgm:prSet/>
      <dgm:spPr/>
      <dgm:t>
        <a:bodyPr/>
        <a:lstStyle/>
        <a:p>
          <a:pPr rtl="1"/>
          <a:endParaRPr lang="fa-IR" sz="1600" b="1">
            <a:cs typeface="B Nazanin" panose="00000400000000000000" pitchFamily="2" charset="-78"/>
          </a:endParaRPr>
        </a:p>
      </dgm:t>
    </dgm:pt>
    <dgm:pt modelId="{5279EEFD-5AF3-456E-AC5E-D76F1FE9EF23}" type="pres">
      <dgm:prSet presAssocID="{DFCA2ECC-4EB5-4023-B39B-6B0890C3667D}" presName="Name0" presStyleCnt="0">
        <dgm:presLayoutVars>
          <dgm:dir/>
          <dgm:animLvl val="lvl"/>
          <dgm:resizeHandles val="exact"/>
        </dgm:presLayoutVars>
      </dgm:prSet>
      <dgm:spPr/>
    </dgm:pt>
    <dgm:pt modelId="{757818DB-CDBE-4182-81C6-4A2D42E0A2CF}" type="pres">
      <dgm:prSet presAssocID="{85DA50DF-85CB-4F54-BEB5-7AFD394A94FB}" presName="boxAndChildren" presStyleCnt="0"/>
      <dgm:spPr/>
    </dgm:pt>
    <dgm:pt modelId="{7284BCBB-0848-40BD-A844-3B6DA86B2356}" type="pres">
      <dgm:prSet presAssocID="{85DA50DF-85CB-4F54-BEB5-7AFD394A94FB}" presName="parentTextBox" presStyleLbl="node1" presStyleIdx="0" presStyleCnt="5"/>
      <dgm:spPr/>
    </dgm:pt>
    <dgm:pt modelId="{34E205E0-B855-46C4-BFCE-32AA1B786040}" type="pres">
      <dgm:prSet presAssocID="{E2608CC5-42E8-413E-8C04-D96B6BF7F29B}" presName="sp" presStyleCnt="0"/>
      <dgm:spPr/>
    </dgm:pt>
    <dgm:pt modelId="{AB3BB491-79BD-4C96-88CA-963984B5D858}" type="pres">
      <dgm:prSet presAssocID="{967AB314-E681-428A-B5A2-21D534DAE39A}" presName="arrowAndChildren" presStyleCnt="0"/>
      <dgm:spPr/>
    </dgm:pt>
    <dgm:pt modelId="{E74CA463-ED03-41C1-B8CF-9EF7D86C8FAA}" type="pres">
      <dgm:prSet presAssocID="{967AB314-E681-428A-B5A2-21D534DAE39A}" presName="parentTextArrow" presStyleLbl="node1" presStyleIdx="1" presStyleCnt="5"/>
      <dgm:spPr/>
    </dgm:pt>
    <dgm:pt modelId="{46AC5F45-2BE3-4900-AA2C-7A75032FAD4C}" type="pres">
      <dgm:prSet presAssocID="{F9B8D321-8780-4E74-B10D-3AD5A38491BD}" presName="sp" presStyleCnt="0"/>
      <dgm:spPr/>
    </dgm:pt>
    <dgm:pt modelId="{C0C5434D-D2B2-4188-963C-AF63973C6218}" type="pres">
      <dgm:prSet presAssocID="{1E969EE4-EE8C-4A02-9874-F68C4E4DE4E7}" presName="arrowAndChildren" presStyleCnt="0"/>
      <dgm:spPr/>
    </dgm:pt>
    <dgm:pt modelId="{00E974E3-D400-4649-B395-45C8920076B2}" type="pres">
      <dgm:prSet presAssocID="{1E969EE4-EE8C-4A02-9874-F68C4E4DE4E7}" presName="parentTextArrow" presStyleLbl="node1" presStyleIdx="2" presStyleCnt="5" custLinFactNeighborX="-5063" custLinFactNeighborY="-2102"/>
      <dgm:spPr/>
    </dgm:pt>
    <dgm:pt modelId="{41B5296A-5D8E-44AE-9070-6857F481AC19}" type="pres">
      <dgm:prSet presAssocID="{A5D26DD3-E6CB-4BC1-A3CD-ADFD4F54F83F}" presName="sp" presStyleCnt="0"/>
      <dgm:spPr/>
    </dgm:pt>
    <dgm:pt modelId="{810EC982-AFF7-464F-AD32-20124114134C}" type="pres">
      <dgm:prSet presAssocID="{95EC93D1-DD4C-413C-B076-1A47D9B3FA99}" presName="arrowAndChildren" presStyleCnt="0"/>
      <dgm:spPr/>
    </dgm:pt>
    <dgm:pt modelId="{86CE41D1-E1D4-468A-912D-FE1E925E5269}" type="pres">
      <dgm:prSet presAssocID="{95EC93D1-DD4C-413C-B076-1A47D9B3FA99}" presName="parentTextArrow" presStyleLbl="node1" presStyleIdx="3" presStyleCnt="5"/>
      <dgm:spPr/>
    </dgm:pt>
    <dgm:pt modelId="{2BA7A1F2-4059-425E-8404-E78B416FA85B}" type="pres">
      <dgm:prSet presAssocID="{C7170F76-C1BF-405F-A177-3B92F5F07F96}" presName="sp" presStyleCnt="0"/>
      <dgm:spPr/>
    </dgm:pt>
    <dgm:pt modelId="{FAB541F5-E606-4269-91C2-919D80B1B19F}" type="pres">
      <dgm:prSet presAssocID="{BC79AFB2-0CB2-4B9B-8EEF-38216AA99DA7}" presName="arrowAndChildren" presStyleCnt="0"/>
      <dgm:spPr/>
    </dgm:pt>
    <dgm:pt modelId="{299AEF1C-5216-43E0-9875-55BE9248B61A}" type="pres">
      <dgm:prSet presAssocID="{BC79AFB2-0CB2-4B9B-8EEF-38216AA99DA7}" presName="parentTextArrow" presStyleLbl="node1" presStyleIdx="4" presStyleCnt="5" custLinFactNeighborX="-15441" custLinFactNeighborY="-19664"/>
      <dgm:spPr/>
    </dgm:pt>
  </dgm:ptLst>
  <dgm:cxnLst>
    <dgm:cxn modelId="{23E2BA0E-9055-4C27-B5D2-0DB8F6E5C2E2}" type="presOf" srcId="{DFCA2ECC-4EB5-4023-B39B-6B0890C3667D}" destId="{5279EEFD-5AF3-456E-AC5E-D76F1FE9EF23}" srcOrd="0" destOrd="0" presId="urn:microsoft.com/office/officeart/2005/8/layout/process4"/>
    <dgm:cxn modelId="{CDA95D1E-1D32-4CDE-AE69-E5E1A4D690BB}" srcId="{DFCA2ECC-4EB5-4023-B39B-6B0890C3667D}" destId="{1E969EE4-EE8C-4A02-9874-F68C4E4DE4E7}" srcOrd="2" destOrd="0" parTransId="{9DA6ED68-E92B-4B65-AF02-3C6A683041A6}" sibTransId="{F9B8D321-8780-4E74-B10D-3AD5A38491BD}"/>
    <dgm:cxn modelId="{E7CCC567-F34E-4517-8134-CA7699302551}" srcId="{DFCA2ECC-4EB5-4023-B39B-6B0890C3667D}" destId="{95EC93D1-DD4C-413C-B076-1A47D9B3FA99}" srcOrd="1" destOrd="0" parTransId="{C80FBDBC-7C39-43EF-BAB5-570CB0048084}" sibTransId="{A5D26DD3-E6CB-4BC1-A3CD-ADFD4F54F83F}"/>
    <dgm:cxn modelId="{F2A9794F-0254-47AF-8579-C53824965BD3}" type="presOf" srcId="{1E969EE4-EE8C-4A02-9874-F68C4E4DE4E7}" destId="{00E974E3-D400-4649-B395-45C8920076B2}" srcOrd="0" destOrd="0" presId="urn:microsoft.com/office/officeart/2005/8/layout/process4"/>
    <dgm:cxn modelId="{2A22F581-8BF2-4FD0-B889-6B3C5168DB2F}" type="presOf" srcId="{95EC93D1-DD4C-413C-B076-1A47D9B3FA99}" destId="{86CE41D1-E1D4-468A-912D-FE1E925E5269}" srcOrd="0" destOrd="0" presId="urn:microsoft.com/office/officeart/2005/8/layout/process4"/>
    <dgm:cxn modelId="{11097DA3-1626-4304-996A-2D5467F7E926}" srcId="{DFCA2ECC-4EB5-4023-B39B-6B0890C3667D}" destId="{967AB314-E681-428A-B5A2-21D534DAE39A}" srcOrd="3" destOrd="0" parTransId="{A0844507-86F6-401A-80F1-903DD0BF1FD0}" sibTransId="{E2608CC5-42E8-413E-8C04-D96B6BF7F29B}"/>
    <dgm:cxn modelId="{2102F5B0-0B19-412E-83F1-619D66D980ED}" srcId="{DFCA2ECC-4EB5-4023-B39B-6B0890C3667D}" destId="{BC79AFB2-0CB2-4B9B-8EEF-38216AA99DA7}" srcOrd="0" destOrd="0" parTransId="{232971B2-5F6E-4A03-9BD3-E3BAFF0474E3}" sibTransId="{C7170F76-C1BF-405F-A177-3B92F5F07F96}"/>
    <dgm:cxn modelId="{67A364B9-E70F-47F6-B5CB-CEEA0B2142C0}" srcId="{DFCA2ECC-4EB5-4023-B39B-6B0890C3667D}" destId="{85DA50DF-85CB-4F54-BEB5-7AFD394A94FB}" srcOrd="4" destOrd="0" parTransId="{D87FC807-86EA-4DA1-A2D4-736DAC5E8BF0}" sibTransId="{B6FF3DA5-E1D1-4081-A23E-BACB7AF1CC83}"/>
    <dgm:cxn modelId="{E66E41C3-35F1-4729-96E9-B59274039503}" type="presOf" srcId="{BC79AFB2-0CB2-4B9B-8EEF-38216AA99DA7}" destId="{299AEF1C-5216-43E0-9875-55BE9248B61A}" srcOrd="0" destOrd="0" presId="urn:microsoft.com/office/officeart/2005/8/layout/process4"/>
    <dgm:cxn modelId="{EEE175D8-A209-49E2-ADE6-798204412859}" type="presOf" srcId="{967AB314-E681-428A-B5A2-21D534DAE39A}" destId="{E74CA463-ED03-41C1-B8CF-9EF7D86C8FAA}" srcOrd="0" destOrd="0" presId="urn:microsoft.com/office/officeart/2005/8/layout/process4"/>
    <dgm:cxn modelId="{64E08BDC-2CDA-4441-80DD-26C3905EBB03}" type="presOf" srcId="{85DA50DF-85CB-4F54-BEB5-7AFD394A94FB}" destId="{7284BCBB-0848-40BD-A844-3B6DA86B2356}" srcOrd="0" destOrd="0" presId="urn:microsoft.com/office/officeart/2005/8/layout/process4"/>
    <dgm:cxn modelId="{D524E841-2664-44EA-A17B-5E9ECF6BB8B3}" type="presParOf" srcId="{5279EEFD-5AF3-456E-AC5E-D76F1FE9EF23}" destId="{757818DB-CDBE-4182-81C6-4A2D42E0A2CF}" srcOrd="0" destOrd="0" presId="urn:microsoft.com/office/officeart/2005/8/layout/process4"/>
    <dgm:cxn modelId="{3C7BD606-2FE5-4B59-9981-73DF4BD71BCE}" type="presParOf" srcId="{757818DB-CDBE-4182-81C6-4A2D42E0A2CF}" destId="{7284BCBB-0848-40BD-A844-3B6DA86B2356}" srcOrd="0" destOrd="0" presId="urn:microsoft.com/office/officeart/2005/8/layout/process4"/>
    <dgm:cxn modelId="{21FB3161-4A65-4502-A6F8-4340685440D2}" type="presParOf" srcId="{5279EEFD-5AF3-456E-AC5E-D76F1FE9EF23}" destId="{34E205E0-B855-46C4-BFCE-32AA1B786040}" srcOrd="1" destOrd="0" presId="urn:microsoft.com/office/officeart/2005/8/layout/process4"/>
    <dgm:cxn modelId="{1AA41BAF-107A-45B4-AFD3-9AF98F1B53F9}" type="presParOf" srcId="{5279EEFD-5AF3-456E-AC5E-D76F1FE9EF23}" destId="{AB3BB491-79BD-4C96-88CA-963984B5D858}" srcOrd="2" destOrd="0" presId="urn:microsoft.com/office/officeart/2005/8/layout/process4"/>
    <dgm:cxn modelId="{EE62872B-B795-4187-BECE-9D92A98ED196}" type="presParOf" srcId="{AB3BB491-79BD-4C96-88CA-963984B5D858}" destId="{E74CA463-ED03-41C1-B8CF-9EF7D86C8FAA}" srcOrd="0" destOrd="0" presId="urn:microsoft.com/office/officeart/2005/8/layout/process4"/>
    <dgm:cxn modelId="{B249CE8B-945C-4C6D-8204-C65443BB186D}" type="presParOf" srcId="{5279EEFD-5AF3-456E-AC5E-D76F1FE9EF23}" destId="{46AC5F45-2BE3-4900-AA2C-7A75032FAD4C}" srcOrd="3" destOrd="0" presId="urn:microsoft.com/office/officeart/2005/8/layout/process4"/>
    <dgm:cxn modelId="{5422DABD-F589-4C01-A2F7-4973DB1758FC}" type="presParOf" srcId="{5279EEFD-5AF3-456E-AC5E-D76F1FE9EF23}" destId="{C0C5434D-D2B2-4188-963C-AF63973C6218}" srcOrd="4" destOrd="0" presId="urn:microsoft.com/office/officeart/2005/8/layout/process4"/>
    <dgm:cxn modelId="{ACCA20C5-4B64-46B9-8FD8-B602E727A725}" type="presParOf" srcId="{C0C5434D-D2B2-4188-963C-AF63973C6218}" destId="{00E974E3-D400-4649-B395-45C8920076B2}" srcOrd="0" destOrd="0" presId="urn:microsoft.com/office/officeart/2005/8/layout/process4"/>
    <dgm:cxn modelId="{DE2663F0-8254-43DC-9545-9DE21FEFBCAE}" type="presParOf" srcId="{5279EEFD-5AF3-456E-AC5E-D76F1FE9EF23}" destId="{41B5296A-5D8E-44AE-9070-6857F481AC19}" srcOrd="5" destOrd="0" presId="urn:microsoft.com/office/officeart/2005/8/layout/process4"/>
    <dgm:cxn modelId="{86304D2A-6F52-4123-8B7C-26419E1E18F2}" type="presParOf" srcId="{5279EEFD-5AF3-456E-AC5E-D76F1FE9EF23}" destId="{810EC982-AFF7-464F-AD32-20124114134C}" srcOrd="6" destOrd="0" presId="urn:microsoft.com/office/officeart/2005/8/layout/process4"/>
    <dgm:cxn modelId="{AFAEB2F2-4A71-4CD6-B952-37D4240FBCFE}" type="presParOf" srcId="{810EC982-AFF7-464F-AD32-20124114134C}" destId="{86CE41D1-E1D4-468A-912D-FE1E925E5269}" srcOrd="0" destOrd="0" presId="urn:microsoft.com/office/officeart/2005/8/layout/process4"/>
    <dgm:cxn modelId="{18A1337C-85DE-4181-9A7B-C88138938A3D}" type="presParOf" srcId="{5279EEFD-5AF3-456E-AC5E-D76F1FE9EF23}" destId="{2BA7A1F2-4059-425E-8404-E78B416FA85B}" srcOrd="7" destOrd="0" presId="urn:microsoft.com/office/officeart/2005/8/layout/process4"/>
    <dgm:cxn modelId="{C9879E7D-C60C-4255-9DE8-69699A7017F0}" type="presParOf" srcId="{5279EEFD-5AF3-456E-AC5E-D76F1FE9EF23}" destId="{FAB541F5-E606-4269-91C2-919D80B1B19F}" srcOrd="8" destOrd="0" presId="urn:microsoft.com/office/officeart/2005/8/layout/process4"/>
    <dgm:cxn modelId="{B0F23B3B-3FD3-489A-93D4-E064282F2444}" type="presParOf" srcId="{FAB541F5-E606-4269-91C2-919D80B1B19F}" destId="{299AEF1C-5216-43E0-9875-55BE9248B61A}" srcOrd="0" destOrd="0" presId="urn:microsoft.com/office/officeart/2005/8/layout/process4"/>
  </dgm:cxnLst>
  <dgm:bg>
    <a:effectLst>
      <a:outerShdw blurRad="50800" dist="38100" dir="16200000" rotWithShape="0">
        <a:prstClr val="black">
          <a:alpha val="40000"/>
        </a:prstClr>
      </a:outerShdw>
    </a:effect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2A132-08A4-44DE-9752-72CFAA7CC251}">
      <dsp:nvSpPr>
        <dsp:cNvPr id="0" name=""/>
        <dsp:cNvSpPr/>
      </dsp:nvSpPr>
      <dsp:spPr>
        <a:xfrm>
          <a:off x="760372" y="0"/>
          <a:ext cx="8617560" cy="3826385"/>
        </a:xfrm>
        <a:prstGeom prst="rightArrow">
          <a:avLst/>
        </a:prstGeom>
        <a:solidFill>
          <a:schemeClr val="accent1">
            <a:lumMod val="40000"/>
            <a:lumOff val="60000"/>
          </a:schemeClr>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5E78D714-8F38-4935-ACE9-B3DE71CA0348}">
      <dsp:nvSpPr>
        <dsp:cNvPr id="0" name=""/>
        <dsp:cNvSpPr/>
      </dsp:nvSpPr>
      <dsp:spPr>
        <a:xfrm>
          <a:off x="318612" y="1147915"/>
          <a:ext cx="1997085" cy="153055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1">
            <a:lnSpc>
              <a:spcPct val="90000"/>
            </a:lnSpc>
            <a:spcBef>
              <a:spcPct val="0"/>
            </a:spcBef>
            <a:spcAft>
              <a:spcPct val="35000"/>
            </a:spcAft>
            <a:buNone/>
          </a:pPr>
          <a:r>
            <a:rPr lang="en-US" sz="2000" b="1" kern="1200" spc="0" dirty="0">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3200" b="1" kern="1200" spc="0" dirty="0">
            <a:effectLst>
              <a:outerShdw blurRad="38100" dist="38100" dir="2700000" algn="tl">
                <a:srgbClr val="000000">
                  <a:alpha val="43137"/>
                </a:srgbClr>
              </a:outerShdw>
            </a:effectLst>
            <a:cs typeface="B Nazanin" panose="00000400000000000000" pitchFamily="2" charset="-78"/>
          </a:endParaRPr>
        </a:p>
      </dsp:txBody>
      <dsp:txXfrm>
        <a:off x="393327" y="1222630"/>
        <a:ext cx="1847655" cy="1381124"/>
      </dsp:txXfrm>
    </dsp:sp>
    <dsp:sp modelId="{B72AE9E5-111B-490F-950B-E199FD1EF80C}">
      <dsp:nvSpPr>
        <dsp:cNvPr id="0" name=""/>
        <dsp:cNvSpPr/>
      </dsp:nvSpPr>
      <dsp:spPr>
        <a:xfrm>
          <a:off x="2548673" y="1147915"/>
          <a:ext cx="2137457" cy="153055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1">
            <a:lnSpc>
              <a:spcPct val="90000"/>
            </a:lnSpc>
            <a:spcBef>
              <a:spcPct val="0"/>
            </a:spcBef>
            <a:spcAft>
              <a:spcPct val="35000"/>
            </a:spcAft>
            <a:buNone/>
          </a:pPr>
          <a:r>
            <a:rPr lang="en-US" sz="24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2400" b="1" kern="1200" dirty="0">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a:off x="2623388" y="1222630"/>
        <a:ext cx="1988027" cy="1381124"/>
      </dsp:txXfrm>
    </dsp:sp>
    <dsp:sp modelId="{01C4DA62-D90A-4F13-AF37-D01616D71DAE}">
      <dsp:nvSpPr>
        <dsp:cNvPr id="0" name=""/>
        <dsp:cNvSpPr/>
      </dsp:nvSpPr>
      <dsp:spPr>
        <a:xfrm>
          <a:off x="4919107" y="1147915"/>
          <a:ext cx="892599" cy="153055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1">
            <a:lnSpc>
              <a:spcPct val="90000"/>
            </a:lnSpc>
            <a:spcBef>
              <a:spcPct val="0"/>
            </a:spcBef>
            <a:spcAft>
              <a:spcPct val="35000"/>
            </a:spcAft>
            <a:buNone/>
          </a:pPr>
          <a:r>
            <a:rPr lang="en-US" sz="20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20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a:off x="4962680" y="1191488"/>
        <a:ext cx="805453" cy="1443408"/>
      </dsp:txXfrm>
    </dsp:sp>
    <dsp:sp modelId="{C21030A3-F44E-4928-8B77-13FAEBD9C504}">
      <dsp:nvSpPr>
        <dsp:cNvPr id="0" name=""/>
        <dsp:cNvSpPr/>
      </dsp:nvSpPr>
      <dsp:spPr>
        <a:xfrm>
          <a:off x="6044682" y="1147915"/>
          <a:ext cx="2268283" cy="153055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1">
            <a:lnSpc>
              <a:spcPct val="90000"/>
            </a:lnSpc>
            <a:spcBef>
              <a:spcPct val="0"/>
            </a:spcBef>
            <a:spcAft>
              <a:spcPct val="35000"/>
            </a:spcAft>
            <a:buNone/>
          </a:pPr>
          <a:r>
            <a:rPr lang="en-US" sz="18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800" b="1" kern="1200" dirty="0">
            <a:latin typeface="Nunito" pitchFamily="2" charset="0"/>
            <a:cs typeface="B Nazanin" panose="00000400000000000000" pitchFamily="2" charset="-78"/>
          </a:endParaRPr>
        </a:p>
      </dsp:txBody>
      <dsp:txXfrm>
        <a:off x="6119397" y="1222630"/>
        <a:ext cx="2118853" cy="1381124"/>
      </dsp:txXfrm>
    </dsp:sp>
    <dsp:sp modelId="{5E1F7D6A-2AC9-4765-9E44-40F2333E01BB}">
      <dsp:nvSpPr>
        <dsp:cNvPr id="0" name=""/>
        <dsp:cNvSpPr/>
      </dsp:nvSpPr>
      <dsp:spPr>
        <a:xfrm>
          <a:off x="8545941" y="1147915"/>
          <a:ext cx="1273752" cy="153055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1">
            <a:lnSpc>
              <a:spcPct val="90000"/>
            </a:lnSpc>
            <a:spcBef>
              <a:spcPct val="0"/>
            </a:spcBef>
            <a:spcAft>
              <a:spcPct val="35000"/>
            </a:spcAft>
            <a:buNone/>
          </a:pPr>
          <a:r>
            <a:rPr lang="en-US" sz="18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400" b="1" kern="1200" dirty="0">
            <a:latin typeface="Nunito" pitchFamily="2" charset="0"/>
            <a:cs typeface="B Nazanin" panose="00000400000000000000" pitchFamily="2" charset="-78"/>
          </a:endParaRPr>
        </a:p>
      </dsp:txBody>
      <dsp:txXfrm>
        <a:off x="8608120" y="1210094"/>
        <a:ext cx="1149394" cy="140619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4BCBB-0848-40BD-A844-3B6DA86B2356}">
      <dsp:nvSpPr>
        <dsp:cNvPr id="0" name=""/>
        <dsp:cNvSpPr/>
      </dsp:nvSpPr>
      <dsp:spPr>
        <a:xfrm>
          <a:off x="0" y="3847245"/>
          <a:ext cx="1027490" cy="631172"/>
        </a:xfrm>
        <a:prstGeom prst="rec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1">
            <a:lnSpc>
              <a:spcPct val="90000"/>
            </a:lnSpc>
            <a:spcBef>
              <a:spcPct val="0"/>
            </a:spcBef>
            <a:spcAft>
              <a:spcPct val="35000"/>
            </a:spcAft>
            <a:buNone/>
          </a:pPr>
          <a:r>
            <a:rPr lang="en-US" sz="14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rPr>
            <a:t>Criticism</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Nazanin" panose="00000400000000000000" pitchFamily="2" charset="-78"/>
          </a:endParaRPr>
        </a:p>
      </dsp:txBody>
      <dsp:txXfrm>
        <a:off x="0" y="3847245"/>
        <a:ext cx="1027490" cy="631172"/>
      </dsp:txXfrm>
    </dsp:sp>
    <dsp:sp modelId="{E74CA463-ED03-41C1-B8CF-9EF7D86C8FAA}">
      <dsp:nvSpPr>
        <dsp:cNvPr id="0" name=""/>
        <dsp:cNvSpPr/>
      </dsp:nvSpPr>
      <dsp:spPr>
        <a:xfrm rot="10800000">
          <a:off x="0" y="2885969"/>
          <a:ext cx="1027490" cy="970743"/>
        </a:xfrm>
        <a:prstGeom prst="upArrowCallout">
          <a:avLst/>
        </a:prstGeom>
        <a:solidFill>
          <a:schemeClr val="accent1">
            <a:lumMod val="20000"/>
            <a:lumOff val="80000"/>
          </a:schemeClr>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Recommendations</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2885969"/>
        <a:ext cx="1027490" cy="630760"/>
      </dsp:txXfrm>
    </dsp:sp>
    <dsp:sp modelId="{00E974E3-D400-4649-B395-45C8920076B2}">
      <dsp:nvSpPr>
        <dsp:cNvPr id="0" name=""/>
        <dsp:cNvSpPr/>
      </dsp:nvSpPr>
      <dsp:spPr>
        <a:xfrm rot="10800000">
          <a:off x="0" y="1904288"/>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effectLst>
                <a:outerShdw blurRad="38100" dist="38100" dir="2700000" algn="tl">
                  <a:srgbClr val="000000">
                    <a:alpha val="43137"/>
                  </a:srgbClr>
                </a:outerShdw>
              </a:effectLst>
              <a:latin typeface="Nunito" pitchFamily="2" charset="0"/>
              <a:cs typeface="B Nazanin" panose="00000400000000000000" pitchFamily="2" charset="-78"/>
            </a:rPr>
            <a:t>TIFU</a:t>
          </a:r>
          <a:endParaRPr lang="fa-IR" sz="1200" b="1" kern="1200" dirty="0">
            <a:effectLst>
              <a:outerShdw blurRad="38100" dist="38100" dir="2700000" algn="tl">
                <a:srgbClr val="000000">
                  <a:alpha val="43137"/>
                </a:srgbClr>
              </a:outerShdw>
            </a:effectLst>
            <a:latin typeface="Nunito" pitchFamily="2" charset="0"/>
            <a:cs typeface="B Nazanin" panose="00000400000000000000" pitchFamily="2" charset="-78"/>
          </a:endParaRPr>
        </a:p>
      </dsp:txBody>
      <dsp:txXfrm rot="10800000">
        <a:off x="0" y="1904288"/>
        <a:ext cx="1027490" cy="630760"/>
      </dsp:txXfrm>
    </dsp:sp>
    <dsp:sp modelId="{86CE41D1-E1D4-468A-912D-FE1E925E5269}">
      <dsp:nvSpPr>
        <dsp:cNvPr id="0" name=""/>
        <dsp:cNvSpPr/>
      </dsp:nvSpPr>
      <dsp:spPr>
        <a:xfrm rot="10800000">
          <a:off x="0" y="963417"/>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rPr>
            <a:t>Definitions</a:t>
          </a:r>
          <a:endParaRPr lang="fa-IR" sz="1200" b="1" kern="1200" dirty="0">
            <a:solidFill>
              <a:prstClr val="white"/>
            </a:solidFill>
            <a:effectLst>
              <a:outerShdw blurRad="38100" dist="38100" dir="2700000" algn="tl">
                <a:srgbClr val="000000">
                  <a:alpha val="43137"/>
                </a:srgbClr>
              </a:outerShdw>
            </a:effectLst>
            <a:latin typeface="Nunito" pitchFamily="2" charset="0"/>
            <a:ea typeface="+mn-ea"/>
            <a:cs typeface="B Titr" panose="00000700000000000000" pitchFamily="2" charset="-78"/>
          </a:endParaRPr>
        </a:p>
      </dsp:txBody>
      <dsp:txXfrm rot="10800000">
        <a:off x="0" y="963417"/>
        <a:ext cx="1027490" cy="630760"/>
      </dsp:txXfrm>
    </dsp:sp>
    <dsp:sp modelId="{299AEF1C-5216-43E0-9875-55BE9248B61A}">
      <dsp:nvSpPr>
        <dsp:cNvPr id="0" name=""/>
        <dsp:cNvSpPr/>
      </dsp:nvSpPr>
      <dsp:spPr>
        <a:xfrm rot="10800000">
          <a:off x="0" y="0"/>
          <a:ext cx="1027490" cy="970743"/>
        </a:xfrm>
        <a:prstGeom prst="upArrowCallout">
          <a:avLst/>
        </a:prstGeom>
        <a:solidFill>
          <a:schemeClr val="accent1"/>
        </a:solidFill>
        <a:ln w="12700" cap="flat" cmpd="sng" algn="ctr">
          <a:solidFill>
            <a:schemeClr val="lt1">
              <a:hueOff val="0"/>
              <a:satOff val="0"/>
              <a:lumOff val="0"/>
              <a:alphaOff val="0"/>
            </a:schemeClr>
          </a:solidFill>
          <a:prstDash val="solid"/>
          <a:miter lim="800000"/>
        </a:ln>
        <a:effectLst>
          <a:outerShdw blurRad="50800" dist="38100" dir="16200000" rotWithShape="0">
            <a:prstClr val="black">
              <a:alpha val="40000"/>
            </a:prstClr>
          </a:outerShdw>
          <a:softEdge rad="31750"/>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rtl="1">
            <a:lnSpc>
              <a:spcPct val="90000"/>
            </a:lnSpc>
            <a:spcBef>
              <a:spcPct val="0"/>
            </a:spcBef>
            <a:spcAft>
              <a:spcPct val="35000"/>
            </a:spcAft>
            <a:buNone/>
          </a:pPr>
          <a:r>
            <a:rPr lang="en-US" sz="1100" b="1" kern="1200" spc="0" dirty="0">
              <a:solidFill>
                <a:schemeClr val="bg1"/>
              </a:solidFill>
              <a:effectLst>
                <a:outerShdw blurRad="38100" dist="38100" dir="2700000" algn="tl">
                  <a:srgbClr val="000000">
                    <a:alpha val="43137"/>
                  </a:srgbClr>
                </a:outerShdw>
              </a:effectLst>
              <a:latin typeface="Nunito" pitchFamily="2" charset="0"/>
              <a:cs typeface="B Titr" panose="00000700000000000000" pitchFamily="2" charset="-78"/>
            </a:rPr>
            <a:t>Introduction</a:t>
          </a:r>
          <a:endParaRPr lang="fa-IR" sz="1600" b="1" kern="1200" spc="0" dirty="0">
            <a:effectLst>
              <a:outerShdw blurRad="38100" dist="38100" dir="2700000" algn="tl">
                <a:srgbClr val="000000">
                  <a:alpha val="43137"/>
                </a:srgbClr>
              </a:outerShdw>
            </a:effectLst>
            <a:cs typeface="B Nazanin" panose="00000400000000000000" pitchFamily="2" charset="-78"/>
          </a:endParaRPr>
        </a:p>
      </dsp:txBody>
      <dsp:txXfrm rot="10800000">
        <a:off x="0" y="0"/>
        <a:ext cx="1027490" cy="63076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C1A130-B818-4F36-ABDC-83E88300533D}" type="datetimeFigureOut">
              <a:rPr lang="en-US" smtClean="0"/>
              <a:t>7/24/2023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E0EE35-51F7-410C-8644-6A32A8CFED6E}" type="slidenum">
              <a:rPr lang="en-US" smtClean="0"/>
              <a:t>‹#›</a:t>
            </a:fld>
            <a:endParaRPr lang="en-US"/>
          </a:p>
        </p:txBody>
      </p:sp>
    </p:spTree>
    <p:extLst>
      <p:ext uri="{BB962C8B-B14F-4D97-AF65-F5344CB8AC3E}">
        <p14:creationId xmlns:p14="http://schemas.microsoft.com/office/powerpoint/2010/main" val="26220764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E0EE35-51F7-410C-8644-6A32A8CFED6E}" type="slidenum">
              <a:rPr lang="en-US" smtClean="0"/>
              <a:t>1</a:t>
            </a:fld>
            <a:endParaRPr lang="en-US"/>
          </a:p>
        </p:txBody>
      </p:sp>
    </p:spTree>
    <p:extLst>
      <p:ext uri="{BB962C8B-B14F-4D97-AF65-F5344CB8AC3E}">
        <p14:creationId xmlns:p14="http://schemas.microsoft.com/office/powerpoint/2010/main" val="17283793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در</a:t>
            </a:r>
            <a:r>
              <a:rPr lang="en-US" sz="2800" dirty="0">
                <a:effectLst/>
                <a:cs typeface="Segoe UI Web (West European)"/>
              </a:rPr>
              <a:t> </a:t>
            </a:r>
            <a:r>
              <a:rPr lang="fa-IR" sz="2800" dirty="0">
                <a:effectLst/>
                <a:cs typeface="Segoe UI Web (West European)"/>
              </a:rPr>
              <a:t> ادامه مقاله به بررسی چارچوب TIFU با تمرکز بر </a:t>
            </a:r>
            <a:r>
              <a:rPr lang="en-US" sz="2800" b="0" i="0" dirty="0">
                <a:solidFill>
                  <a:srgbClr val="222222"/>
                </a:solidFill>
                <a:effectLst/>
                <a:latin typeface="Nunito" pitchFamily="2" charset="0"/>
              </a:rPr>
              <a:t>understandability</a:t>
            </a:r>
            <a:r>
              <a:rPr lang="fa-IR" sz="2800" dirty="0">
                <a:effectLst/>
                <a:cs typeface="Segoe UI Web (West European)"/>
              </a:rPr>
              <a:t>به عنوان ترکیبی از شفافیت و تفسیر میپردازه.</a:t>
            </a: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 </a:t>
            </a: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مفاهیم مهم </a:t>
            </a:r>
            <a:r>
              <a:rPr lang="en-US" sz="2800" b="0" i="0" dirty="0">
                <a:solidFill>
                  <a:srgbClr val="222222"/>
                </a:solidFill>
                <a:effectLst/>
                <a:latin typeface="Nunito" pitchFamily="2" charset="0"/>
              </a:rPr>
              <a:t>reliability</a:t>
            </a:r>
            <a:r>
              <a:rPr lang="fa-IR" sz="2800" b="0" i="0" dirty="0">
                <a:solidFill>
                  <a:srgbClr val="222222"/>
                </a:solidFill>
                <a:effectLst/>
                <a:latin typeface="Nunito" pitchFamily="2" charset="0"/>
              </a:rPr>
              <a:t> </a:t>
            </a:r>
            <a:r>
              <a:rPr lang="fa-IR" sz="2800" dirty="0">
                <a:effectLst/>
                <a:cs typeface="Segoe UI Web (West European)"/>
              </a:rPr>
              <a:t>و </a:t>
            </a:r>
            <a:r>
              <a:rPr lang="en-US" sz="2800" b="0" i="0" dirty="0">
                <a:solidFill>
                  <a:srgbClr val="222222"/>
                </a:solidFill>
                <a:effectLst/>
                <a:latin typeface="Nunito" pitchFamily="2" charset="0"/>
              </a:rPr>
              <a:t>validity</a:t>
            </a:r>
            <a:r>
              <a:rPr lang="fa-IR" sz="2800" dirty="0">
                <a:effectLst/>
                <a:cs typeface="Segoe UI Web (West European)"/>
              </a:rPr>
              <a:t> مدل فراتر از محدوده این کار است دونسته شده اما به طور خلاصه اشاره هایی به آنها شده است. </a:t>
            </a: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به طور خلاصه، برای </a:t>
            </a:r>
            <a:r>
              <a:rPr lang="en-US" sz="2800" b="0" i="0" dirty="0">
                <a:solidFill>
                  <a:srgbClr val="222222"/>
                </a:solidFill>
                <a:effectLst/>
                <a:latin typeface="Nunito" pitchFamily="2" charset="0"/>
              </a:rPr>
              <a:t>reliable</a:t>
            </a:r>
            <a:r>
              <a:rPr lang="fa-IR" sz="2800" b="0" i="0" dirty="0">
                <a:solidFill>
                  <a:srgbClr val="222222"/>
                </a:solidFill>
                <a:effectLst/>
                <a:latin typeface="Nunito" pitchFamily="2" charset="0"/>
              </a:rPr>
              <a:t> </a:t>
            </a:r>
            <a:r>
              <a:rPr lang="fa-IR" sz="2800" dirty="0">
                <a:effectLst/>
                <a:cs typeface="Segoe UI Web (West European)"/>
              </a:rPr>
              <a:t>و </a:t>
            </a:r>
            <a:r>
              <a:rPr lang="en-US" sz="2800" b="0" i="0" dirty="0">
                <a:solidFill>
                  <a:srgbClr val="222222"/>
                </a:solidFill>
                <a:effectLst/>
                <a:latin typeface="Nunito" pitchFamily="2" charset="0"/>
              </a:rPr>
              <a:t>valid</a:t>
            </a:r>
            <a:r>
              <a:rPr lang="fa-IR" sz="2800" b="0" i="0" dirty="0">
                <a:solidFill>
                  <a:srgbClr val="222222"/>
                </a:solidFill>
                <a:effectLst/>
                <a:latin typeface="Nunito" pitchFamily="2" charset="0"/>
              </a:rPr>
              <a:t> </a:t>
            </a:r>
            <a:r>
              <a:rPr lang="fa-IR" sz="2800" dirty="0">
                <a:effectLst/>
                <a:cs typeface="Segoe UI Web (West European)"/>
              </a:rPr>
              <a:t>بودن، پیش بینی ها یا خروجی های یک مدل باید با توجه به یک نتیجه مشاهده شده یا حقیقت موجود کالیبره باشه و علاوه بر این، قابل تعمیم هم باشند و بنا بر این میتوان گفت که مدل برای زمانی که روی داده های جدید استفاده میشود مفید است.</a:t>
            </a: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10</a:t>
            </a:fld>
            <a:endParaRPr lang="en-US"/>
          </a:p>
        </p:txBody>
      </p:sp>
    </p:spTree>
    <p:extLst>
      <p:ext uri="{BB962C8B-B14F-4D97-AF65-F5344CB8AC3E}">
        <p14:creationId xmlns:p14="http://schemas.microsoft.com/office/powerpoint/2010/main" val="2804795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برای بررسی  وضعیت موجود، نویسندگان مقاله، مقالات از سال 2018،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XAI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در سلامت روان و روانپزشکی مورد مطالعه قرار دادند. </a:t>
            </a:r>
          </a:p>
          <a:p>
            <a:pPr marL="0" marR="0" indent="457200" algn="justLow" rtl="1">
              <a:lnSpc>
                <a:spcPct val="115000"/>
              </a:lnSpc>
              <a:spcBef>
                <a:spcPts val="600"/>
              </a:spcBef>
              <a:spcAft>
                <a:spcPts val="0"/>
              </a:spcAft>
            </a:pPr>
            <a:endPar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بر این اساس 25 مقاله شامل </a:t>
            </a:r>
            <a:r>
              <a:rPr lang="en-US" sz="1800" b="0" i="0" dirty="0">
                <a:solidFill>
                  <a:srgbClr val="222222"/>
                </a:solidFill>
                <a:effectLst/>
                <a:latin typeface="Nunito" pitchFamily="2" charset="0"/>
              </a:rPr>
              <a:t>original research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 و </a:t>
            </a:r>
            <a:r>
              <a:rPr lang="en-US" sz="1800" b="0" i="0" dirty="0">
                <a:solidFill>
                  <a:srgbClr val="222222"/>
                </a:solidFill>
                <a:effectLst/>
                <a:latin typeface="Nunito" pitchFamily="2" charset="0"/>
              </a:rPr>
              <a:t>reviews</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 مورد بررسی قرار گرفت. </a:t>
            </a:r>
          </a:p>
          <a:p>
            <a:pPr marL="0" marR="0" indent="457200" algn="justLow" rtl="1">
              <a:lnSpc>
                <a:spcPct val="115000"/>
              </a:lnSpc>
              <a:spcBef>
                <a:spcPts val="600"/>
              </a:spcBef>
              <a:spcAft>
                <a:spcPts val="0"/>
              </a:spcAft>
            </a:pPr>
            <a:endPar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در این بین تنها 3 مقاله ارزیابی کردند که چگونه انسان ها می توانند از توضیحات استفاده کنند. </a:t>
            </a:r>
          </a:p>
          <a:p>
            <a:pPr marL="0" marR="0" indent="457200" algn="justLow" rtl="1">
              <a:lnSpc>
                <a:spcPct val="115000"/>
              </a:lnSpc>
              <a:spcBef>
                <a:spcPts val="600"/>
              </a:spcBef>
              <a:spcAft>
                <a:spcPts val="0"/>
              </a:spcAft>
            </a:pPr>
            <a:endPar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اونها اشاره میکنن که مطالعاتی که از داده‌های نظرسنجی استفاده می‌کنند، احتمالاً درک انسان از استنباط‌های هوش مصنوعی را ارزیابی می‌کنند. </a:t>
            </a:r>
          </a:p>
          <a:p>
            <a:pPr marL="0" marR="0" indent="457200" algn="justLow" rtl="1">
              <a:lnSpc>
                <a:spcPct val="115000"/>
              </a:lnSpc>
              <a:spcBef>
                <a:spcPts val="600"/>
              </a:spcBef>
              <a:spcAft>
                <a:spcPts val="0"/>
              </a:spcAft>
            </a:pPr>
            <a:endPar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همچنین برخی از مطالعات به دنبال تعریف واضح تر "قابلیت توضیح" بودند.</a:t>
            </a: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11</a:t>
            </a:fld>
            <a:endParaRPr lang="en-US"/>
          </a:p>
        </p:txBody>
      </p:sp>
    </p:spTree>
    <p:extLst>
      <p:ext uri="{BB962C8B-B14F-4D97-AF65-F5344CB8AC3E}">
        <p14:creationId xmlns:p14="http://schemas.microsoft.com/office/powerpoint/2010/main" val="24465310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با توجه به تنوع تعاریف "توضیح پذیری"  چارچوبی را برای "AI / ML قابل درک" برای تحقیقات سلامت روان توصیف کرده اند. </a:t>
            </a:r>
          </a:p>
          <a:p>
            <a:pPr marL="0" marR="0" lvl="0" indent="457200" algn="justLow" defTabSz="914400" rtl="1" eaLnBrk="1" fontAlgn="auto" latinLnBrk="0" hangingPunct="1">
              <a:lnSpc>
                <a:spcPct val="115000"/>
              </a:lnSpc>
              <a:spcBef>
                <a:spcPts val="600"/>
              </a:spcBef>
              <a:spcAft>
                <a:spcPts val="0"/>
              </a:spcAft>
              <a:buClrTx/>
              <a:buSzTx/>
              <a:buFontTx/>
              <a:buNone/>
              <a:tabLst/>
              <a:defRPr/>
            </a:pPr>
            <a:endParaRPr lang="fa-IR" sz="2800" dirty="0">
              <a:effectLst/>
              <a:cs typeface="Segoe UI Web (West European)"/>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الگوریتم AI / ML برخی از ورودی ها مثلا </a:t>
            </a:r>
            <a:r>
              <a:rPr lang="en-US" sz="2800" dirty="0">
                <a:effectLst/>
                <a:cs typeface="Segoe UI Web (West European)"/>
              </a:rPr>
              <a:t> x </a:t>
            </a:r>
            <a:r>
              <a:rPr lang="fa-IR" sz="2800" dirty="0">
                <a:effectLst/>
                <a:cs typeface="Segoe UI Web (West European)"/>
              </a:rPr>
              <a:t>را می گیرد و عملیات را برای استخراج یک فضای ویژگی انجام می دهد که پایه ای برای محاسبات پایین دستی است که عملکرد مورد نظر را پیاده سازی می کند، به عنوان مثال طبقه بندی، رگرسیون و یا هر چیز دیگه ای. </a:t>
            </a:r>
            <a:endParaRPr lang="en-US" sz="2800" dirty="0">
              <a:effectLst/>
              <a:cs typeface="Segoe UI Web (West European)"/>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4000" dirty="0">
                <a:effectLst/>
                <a:cs typeface="Segoe UI Web (West European)"/>
              </a:rPr>
              <a:t>فضای ویژگی مشتق شده معمولا بهینه سازی می شود تا اطمینان حاصل شود که کار پایین دستی ها به درستی قابل انجام  است. اگر ما خروجی یک مدل y را نشان دهیم، ورودی چند متغیره x و f (x) برخی از توابع نقشه برداری از ورودی ها به فضای ویژگی (که ممکن است ترکیبی از بسیاری از توابع باشد) و g (f(x)) فرایند پایین دست (که بر روی فضای ویژگی عمل می کند و همچنین ممکن است یک ترکیب غیر بی اهمیت از توابع باشد) پس از ان</a:t>
            </a:r>
            <a:endParaRPr lang="en-US" sz="4000" dirty="0">
              <a:effectLst/>
              <a:cs typeface="Segoe UI Web (West European)"/>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endParaRPr lang="en-US" sz="4000" dirty="0">
              <a:effectLst/>
              <a:cs typeface="Segoe UI Web (West European)"/>
            </a:endParaRPr>
          </a:p>
          <a:p>
            <a:pPr marL="0" marR="0" indent="457200" algn="justLow" rtl="1">
              <a:lnSpc>
                <a:spcPct val="115000"/>
              </a:lnSpc>
              <a:spcBef>
                <a:spcPts val="600"/>
              </a:spcBef>
              <a:spcAft>
                <a:spcPts val="0"/>
              </a:spcAft>
            </a:pPr>
            <a:r>
              <a:rPr lang="fa-IR" sz="40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بر این اساس مقاله میاد و تعریف خودش رو از شفافیت ارائه میده و میگه که برای این که یه مدلی شفاف باشه باید که دو ویژگی داشته باشه:</a:t>
            </a:r>
          </a:p>
          <a:p>
            <a:pPr marL="0" marR="0" indent="457200" algn="justLow" rtl="1">
              <a:lnSpc>
                <a:spcPct val="115000"/>
              </a:lnSpc>
              <a:spcBef>
                <a:spcPts val="600"/>
              </a:spcBef>
              <a:spcAft>
                <a:spcPts val="0"/>
              </a:spcAft>
            </a:pPr>
            <a:r>
              <a:rPr lang="fa-IR" sz="40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اول این که شبیه به حالتی باشه که خود انسان ها نمونه مشابه رو در موردش فکر میکنن.</a:t>
            </a:r>
          </a:p>
          <a:p>
            <a:pPr marL="0" marR="0" indent="457200" algn="justLow" rtl="1">
              <a:lnSpc>
                <a:spcPct val="115000"/>
              </a:lnSpc>
              <a:spcBef>
                <a:spcPts val="600"/>
              </a:spcBef>
              <a:spcAft>
                <a:spcPts val="0"/>
              </a:spcAft>
            </a:pPr>
            <a:r>
              <a:rPr lang="fa-IR" sz="40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و دوم این که ارتباط بین ورودی ها یا همون بازنمایی ورودی ها در فضای ویژگی اون باید به لحاظ </a:t>
            </a:r>
            <a:r>
              <a:rPr lang="en-US" sz="4000" b="0" i="0" dirty="0">
                <a:solidFill>
                  <a:srgbClr val="222222"/>
                </a:solidFill>
                <a:effectLst/>
                <a:latin typeface="Nunito" pitchFamily="2" charset="0"/>
              </a:rPr>
              <a:t>clinically</a:t>
            </a:r>
            <a:r>
              <a:rPr lang="fa-IR" sz="4000" b="0" i="0" dirty="0">
                <a:solidFill>
                  <a:srgbClr val="222222"/>
                </a:solidFill>
                <a:effectLst/>
                <a:latin typeface="Nunito" pitchFamily="2" charset="0"/>
              </a:rPr>
              <a:t> معنا دار باشه.</a:t>
            </a:r>
          </a:p>
          <a:p>
            <a:pPr marL="0" marR="0" indent="457200" algn="justLow" rtl="1">
              <a:lnSpc>
                <a:spcPct val="115000"/>
              </a:lnSpc>
              <a:spcBef>
                <a:spcPts val="600"/>
              </a:spcBef>
              <a:spcAft>
                <a:spcPts val="0"/>
              </a:spcAft>
            </a:pPr>
            <a:r>
              <a:rPr lang="fa-IR" sz="4000" b="0" i="0" dirty="0">
                <a:solidFill>
                  <a:srgbClr val="222222"/>
                </a:solidFill>
                <a:effectLst/>
                <a:latin typeface="Nunito" pitchFamily="2" charset="0"/>
                <a:ea typeface="Times New Roman" panose="02020603050405020304" pitchFamily="18" charset="0"/>
                <a:cs typeface="Traditional Arabic" panose="02020603050405020304" pitchFamily="18" charset="-78"/>
              </a:rPr>
              <a:t>برای مثال اگر که در یک مدل ورودی مدل سن و کارایی عملکرد باشه، اون برای این که شفاف باشه باید که</a:t>
            </a:r>
            <a:endParaRPr lang="en-US" sz="4000" b="0" i="0" dirty="0">
              <a:solidFill>
                <a:srgbClr val="222222"/>
              </a:solidFill>
              <a:effectLst/>
              <a:latin typeface="Nunito" pitchFamily="2"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r>
              <a:rPr lang="en-US" sz="4000" b="0" i="0" dirty="0">
                <a:solidFill>
                  <a:srgbClr val="222222"/>
                </a:solidFill>
                <a:effectLst/>
                <a:latin typeface="Nunito" pitchFamily="2" charset="0"/>
              </a:rPr>
              <a:t>the feature space is identical to the inputs</a:t>
            </a: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5400" dirty="0">
                <a:effectLst/>
                <a:cs typeface="Segoe UI Web (West European)"/>
              </a:rPr>
              <a:t>فضای ویژگی را می توان به عنوان مثال به عنوان یک تابع صریح از ورودی های f(x) = Age + TestScore2 توصیف کرد - در این مثال، تابع ممکن است مهندسی ویژگی را نشان دهد که شامل دانش دامنه انسان و متخصص مربوط به برنامه است.</a:t>
            </a:r>
          </a:p>
          <a:p>
            <a:pPr marL="0" marR="0" indent="457200" algn="justLow" rtl="1">
              <a:lnSpc>
                <a:spcPct val="115000"/>
              </a:lnSpc>
              <a:spcBef>
                <a:spcPts val="600"/>
              </a:spcBef>
              <a:spcAft>
                <a:spcPts val="0"/>
              </a:spcAft>
            </a:pPr>
            <a:endParaRPr lang="en-US" sz="4000" b="0" i="0" dirty="0">
              <a:solidFill>
                <a:srgbClr val="222222"/>
              </a:solidFill>
              <a:effectLst/>
              <a:latin typeface="Nunito" pitchFamily="2" charset="0"/>
            </a:endParaRPr>
          </a:p>
          <a:p>
            <a:pPr marL="0" marR="0" indent="457200" algn="justLow" rtl="1">
              <a:lnSpc>
                <a:spcPct val="115000"/>
              </a:lnSpc>
              <a:spcBef>
                <a:spcPts val="600"/>
              </a:spcBef>
              <a:spcAft>
                <a:spcPts val="0"/>
              </a:spcAft>
            </a:pPr>
            <a:endParaRPr lang="en-US" sz="4000" b="0" i="0" dirty="0">
              <a:solidFill>
                <a:srgbClr val="222222"/>
              </a:solidFill>
              <a:effectLst/>
              <a:latin typeface="Nunito" pitchFamily="2" charset="0"/>
              <a:cs typeface="Traditional Arabic" panose="02020603050405020304" pitchFamily="18" charset="-78"/>
            </a:endParaRPr>
          </a:p>
          <a:p>
            <a:pPr marL="0" marR="0" indent="457200" algn="justLow" rtl="1">
              <a:lnSpc>
                <a:spcPct val="115000"/>
              </a:lnSpc>
              <a:spcBef>
                <a:spcPts val="600"/>
              </a:spcBef>
              <a:spcAft>
                <a:spcPts val="0"/>
              </a:spcAft>
            </a:pPr>
            <a:endParaRPr lang="fa-IR" sz="4000" b="0" i="0" dirty="0">
              <a:solidFill>
                <a:srgbClr val="222222"/>
              </a:solidFill>
              <a:effectLst/>
              <a:latin typeface="Nunito" pitchFamily="2"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endParaRPr lang="fa-IR" sz="40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endParaRPr lang="fa-IR" sz="4000" dirty="0">
              <a:effectLst/>
              <a:cs typeface="Segoe UI Web (West European)"/>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endParaRPr lang="fa-IR" sz="2800" dirty="0">
              <a:effectLst/>
              <a:cs typeface="Segoe UI Web (West European)"/>
            </a:endParaRPr>
          </a:p>
          <a:p>
            <a:pPr marL="0" marR="0" indent="457200" algn="justLow" rtl="1">
              <a:lnSpc>
                <a:spcPct val="115000"/>
              </a:lnSpc>
              <a:spcBef>
                <a:spcPts val="600"/>
              </a:spcBef>
              <a:spcAft>
                <a:spcPts val="0"/>
              </a:spcAft>
            </a:pP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12</a:t>
            </a:fld>
            <a:endParaRPr lang="en-US"/>
          </a:p>
        </p:txBody>
      </p:sp>
    </p:spTree>
    <p:extLst>
      <p:ext uri="{BB962C8B-B14F-4D97-AF65-F5344CB8AC3E}">
        <p14:creationId xmlns:p14="http://schemas.microsoft.com/office/powerpoint/2010/main" val="2750018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با توجه به تنوع تعاریف "توضیح پذیری"  چارچوبی را برای "AI / ML قابل درک" برای تحقیقات سلامت روان توصیف کرده اند. </a:t>
            </a:r>
          </a:p>
          <a:p>
            <a:pPr marL="0" marR="0" lvl="0" indent="457200" algn="justLow" defTabSz="914400" rtl="1" eaLnBrk="1" fontAlgn="auto" latinLnBrk="0" hangingPunct="1">
              <a:lnSpc>
                <a:spcPct val="115000"/>
              </a:lnSpc>
              <a:spcBef>
                <a:spcPts val="600"/>
              </a:spcBef>
              <a:spcAft>
                <a:spcPts val="0"/>
              </a:spcAft>
              <a:buClrTx/>
              <a:buSzTx/>
              <a:buFontTx/>
              <a:buNone/>
              <a:tabLst/>
              <a:defRPr/>
            </a:pPr>
            <a:endParaRPr lang="fa-IR" sz="2800" dirty="0">
              <a:effectLst/>
              <a:cs typeface="Segoe UI Web (West European)"/>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الگوریتم AI / ML برخی از ورودی ها مثلا </a:t>
            </a:r>
            <a:r>
              <a:rPr lang="en-US" sz="2800" dirty="0">
                <a:effectLst/>
                <a:cs typeface="Segoe UI Web (West European)"/>
              </a:rPr>
              <a:t> x </a:t>
            </a:r>
            <a:r>
              <a:rPr lang="fa-IR" sz="2800" dirty="0">
                <a:effectLst/>
                <a:cs typeface="Segoe UI Web (West European)"/>
              </a:rPr>
              <a:t>را می گیرد و عملیات را برای استخراج یک فضای ویژگی انجام می دهد که پایه ای برای محاسبات پایین دستی است که عملکرد مورد نظر را پیاده سازی می کند، به عنوان مثال طبقه بندی، رگرسیون و یا هر چیز دیگه ای. </a:t>
            </a:r>
            <a:endParaRPr lang="en-US" sz="2800" dirty="0">
              <a:effectLst/>
              <a:cs typeface="Segoe UI Web (West European)"/>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4000" dirty="0">
                <a:effectLst/>
                <a:cs typeface="Segoe UI Web (West European)"/>
              </a:rPr>
              <a:t>فضای ویژگی مشتق شده معمولا بهینه سازی می شود تا اطمینان حاصل شود که کار پایین دستی ها به درستی قابل انجام  است. اگر ما خروجی یک مدل y را نشان دهیم، ورودی چند متغیره x و f (x) برخی از توابع نقشه برداری از ورودی ها به فضای ویژگی (که ممکن است ترکیبی از بسیاری از توابع باشد) و g (f(x)) فرایند پایین دست (که بر روی فضای ویژگی عمل می کند و همچنین ممکن است یک ترکیب غیر بی اهمیت از توابع باشد) پس از ان</a:t>
            </a:r>
            <a:endParaRPr lang="en-US" sz="4000" dirty="0">
              <a:effectLst/>
              <a:cs typeface="Segoe UI Web (West European)"/>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endParaRPr lang="en-US" sz="4000" dirty="0">
              <a:effectLst/>
              <a:cs typeface="Segoe UI Web (West European)"/>
            </a:endParaRPr>
          </a:p>
          <a:p>
            <a:pPr marL="0" marR="0" indent="457200" algn="justLow" rtl="1">
              <a:lnSpc>
                <a:spcPct val="115000"/>
              </a:lnSpc>
              <a:spcBef>
                <a:spcPts val="600"/>
              </a:spcBef>
              <a:spcAft>
                <a:spcPts val="0"/>
              </a:spcAft>
            </a:pPr>
            <a:r>
              <a:rPr lang="fa-IR" sz="40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بر این اساس مقاله میاد و تعریف خودش رو از شفافیت ارائه میده و میگه که برای این که یه مدلی شفاف باشه باید که دو ویژگی داشته باشه:</a:t>
            </a:r>
          </a:p>
          <a:p>
            <a:pPr marL="0" marR="0" indent="457200" algn="justLow" rtl="1">
              <a:lnSpc>
                <a:spcPct val="115000"/>
              </a:lnSpc>
              <a:spcBef>
                <a:spcPts val="600"/>
              </a:spcBef>
              <a:spcAft>
                <a:spcPts val="0"/>
              </a:spcAft>
            </a:pPr>
            <a:r>
              <a:rPr lang="fa-IR" sz="40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اول این که شبیه به حالتی باشه که خود انسان ها نمونه مشابه رو در موردش فکر میکنن.</a:t>
            </a:r>
          </a:p>
          <a:p>
            <a:pPr marL="0" marR="0" indent="457200" algn="justLow" rtl="1">
              <a:lnSpc>
                <a:spcPct val="115000"/>
              </a:lnSpc>
              <a:spcBef>
                <a:spcPts val="600"/>
              </a:spcBef>
              <a:spcAft>
                <a:spcPts val="0"/>
              </a:spcAft>
            </a:pPr>
            <a:r>
              <a:rPr lang="fa-IR" sz="40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و دوم این که ارتباط بین ورودی ها یا همون بازنمایی ورودی ها در فضای ویژگی اون باید به لحاظ </a:t>
            </a:r>
            <a:r>
              <a:rPr lang="en-US" sz="4000" b="0" i="0" dirty="0">
                <a:solidFill>
                  <a:srgbClr val="222222"/>
                </a:solidFill>
                <a:effectLst/>
                <a:latin typeface="Nunito" pitchFamily="2" charset="0"/>
              </a:rPr>
              <a:t>clinically</a:t>
            </a:r>
            <a:r>
              <a:rPr lang="fa-IR" sz="4000" b="0" i="0" dirty="0">
                <a:solidFill>
                  <a:srgbClr val="222222"/>
                </a:solidFill>
                <a:effectLst/>
                <a:latin typeface="Nunito" pitchFamily="2" charset="0"/>
              </a:rPr>
              <a:t> معنا دار باشه.</a:t>
            </a:r>
          </a:p>
          <a:p>
            <a:pPr marL="0" marR="0" indent="457200" algn="justLow" rtl="1">
              <a:lnSpc>
                <a:spcPct val="115000"/>
              </a:lnSpc>
              <a:spcBef>
                <a:spcPts val="600"/>
              </a:spcBef>
              <a:spcAft>
                <a:spcPts val="0"/>
              </a:spcAft>
            </a:pPr>
            <a:r>
              <a:rPr lang="fa-IR" sz="4000" b="0" i="0" dirty="0">
                <a:solidFill>
                  <a:srgbClr val="222222"/>
                </a:solidFill>
                <a:effectLst/>
                <a:latin typeface="Nunito" pitchFamily="2" charset="0"/>
                <a:ea typeface="Times New Roman" panose="02020603050405020304" pitchFamily="18" charset="0"/>
                <a:cs typeface="Traditional Arabic" panose="02020603050405020304" pitchFamily="18" charset="-78"/>
              </a:rPr>
              <a:t>برای مثال اگر که در یک مدل ورودی مدل سن و کارایی عملکرد باشه، اون برای این که شفاف باشه باید که</a:t>
            </a:r>
            <a:endParaRPr lang="en-US" sz="4000" b="0" i="0" dirty="0">
              <a:solidFill>
                <a:srgbClr val="222222"/>
              </a:solidFill>
              <a:effectLst/>
              <a:latin typeface="Nunito" pitchFamily="2"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r>
              <a:rPr lang="en-US" sz="4000" b="0" i="0" dirty="0">
                <a:solidFill>
                  <a:srgbClr val="222222"/>
                </a:solidFill>
                <a:effectLst/>
                <a:latin typeface="Nunito" pitchFamily="2" charset="0"/>
              </a:rPr>
              <a:t>the feature space is identical to the inputs</a:t>
            </a: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5400" dirty="0">
                <a:effectLst/>
                <a:cs typeface="Segoe UI Web (West European)"/>
              </a:rPr>
              <a:t>فضای ویژگی را می توان به عنوان مثال به عنوان یک تابع صریح از ورودی های f(x) = Age + TestScore2 توصیف کرد - در این مثال، تابع ممکن است مهندسی ویژگی را نشان دهد که شامل دانش دامنه انسان و متخصص مربوط به برنامه است.</a:t>
            </a:r>
          </a:p>
          <a:p>
            <a:pPr marL="0" marR="0" indent="457200" algn="justLow" rtl="1">
              <a:lnSpc>
                <a:spcPct val="115000"/>
              </a:lnSpc>
              <a:spcBef>
                <a:spcPts val="600"/>
              </a:spcBef>
              <a:spcAft>
                <a:spcPts val="0"/>
              </a:spcAft>
            </a:pPr>
            <a:endParaRPr lang="en-US" sz="4000" b="0" i="0" dirty="0">
              <a:solidFill>
                <a:srgbClr val="222222"/>
              </a:solidFill>
              <a:effectLst/>
              <a:latin typeface="Nunito" pitchFamily="2" charset="0"/>
            </a:endParaRPr>
          </a:p>
          <a:p>
            <a:pPr marL="0" marR="0" indent="457200" algn="justLow" rtl="1">
              <a:lnSpc>
                <a:spcPct val="115000"/>
              </a:lnSpc>
              <a:spcBef>
                <a:spcPts val="600"/>
              </a:spcBef>
              <a:spcAft>
                <a:spcPts val="0"/>
              </a:spcAft>
            </a:pPr>
            <a:endParaRPr lang="en-US" sz="4000" b="0" i="0" dirty="0">
              <a:solidFill>
                <a:srgbClr val="222222"/>
              </a:solidFill>
              <a:effectLst/>
              <a:latin typeface="Nunito" pitchFamily="2" charset="0"/>
              <a:cs typeface="Traditional Arabic" panose="02020603050405020304" pitchFamily="18" charset="-78"/>
            </a:endParaRPr>
          </a:p>
          <a:p>
            <a:pPr marL="0" marR="0" indent="457200" algn="justLow" rtl="1">
              <a:lnSpc>
                <a:spcPct val="115000"/>
              </a:lnSpc>
              <a:spcBef>
                <a:spcPts val="600"/>
              </a:spcBef>
              <a:spcAft>
                <a:spcPts val="0"/>
              </a:spcAft>
            </a:pPr>
            <a:endParaRPr lang="fa-IR" sz="4000" b="0" i="0" dirty="0">
              <a:solidFill>
                <a:srgbClr val="222222"/>
              </a:solidFill>
              <a:effectLst/>
              <a:latin typeface="Nunito" pitchFamily="2"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endParaRPr lang="fa-IR" sz="40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endParaRPr lang="fa-IR" sz="4000" dirty="0">
              <a:effectLst/>
              <a:cs typeface="Segoe UI Web (West European)"/>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endParaRPr lang="fa-IR" sz="2800" dirty="0">
              <a:effectLst/>
              <a:cs typeface="Segoe UI Web (West European)"/>
            </a:endParaRPr>
          </a:p>
          <a:p>
            <a:pPr marL="0" marR="0" indent="457200" algn="justLow" rtl="1">
              <a:lnSpc>
                <a:spcPct val="115000"/>
              </a:lnSpc>
              <a:spcBef>
                <a:spcPts val="600"/>
              </a:spcBef>
              <a:spcAft>
                <a:spcPts val="0"/>
              </a:spcAft>
            </a:pP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13</a:t>
            </a:fld>
            <a:endParaRPr lang="en-US"/>
          </a:p>
        </p:txBody>
      </p:sp>
    </p:spTree>
    <p:extLst>
      <p:ext uri="{BB962C8B-B14F-4D97-AF65-F5344CB8AC3E}">
        <p14:creationId xmlns:p14="http://schemas.microsoft.com/office/powerpoint/2010/main" val="1990003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هنگامی که چندین تکنیک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AI/ML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که شفاف و قابل تفسیر نیستند) برای کشف اینکه کدام ورودی‌ها ویژگی‌هایی هستند که به طور قابل اعتمادی با یک خروجی مورد علاقه مرتبط هستند استفاده می‌شوند، ارتباط‌های ویژگی/خروجی «کشف‌شده» باید با ساختن یک شفاف پس‌هک آزمایش شوند. مدل قابل تفسیر که فقط از آن ویژگی های کشف شده استفاده می کند.</a:t>
            </a: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14</a:t>
            </a:fld>
            <a:endParaRPr lang="en-US"/>
          </a:p>
        </p:txBody>
      </p:sp>
    </p:spTree>
    <p:extLst>
      <p:ext uri="{BB962C8B-B14F-4D97-AF65-F5344CB8AC3E}">
        <p14:creationId xmlns:p14="http://schemas.microsoft.com/office/powerpoint/2010/main" val="14749438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هنگام استفاده از داده‌های با حجم بالا و ابعاد بالا (چند متغیری)، بدون محدودیت‌های پیشینی خاص حوزه، و در عوض، ما می‌خواهیم به طور خودکار داده‌ها را کاهش دهیم تا نمایش‌های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f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ضروری برای یک کار پایین‌دستی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g: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زمانی که روش‌های مورد استفاده برای پیاده‌سازی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f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هستند. نه شفاف (داده‌ها، ویژگی‌ها) و نه قابل تفسیر (عملکرد، ساختار) باید مهندسی شوند و سپس به عنوان یک جزء جداگانه برای استفاده در روش‌های قابل تفسیر برای وظیفه پایین دستی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g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به کار گرفته شوند.</a:t>
            </a: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اساساً، ما توصیه می‌کنیم که وقتی برای پردازش داده‌های با حجم/بعد به مدل‌های غیرشفاف تکیه می‌کنیم، باید آن‌ها را به‌عنوان یک «ماژول» پیش پردازش در نظر بگیریم و وظیفه پایین‌دستی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g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که به نمایش ویژگی بستگی دارد باید با استفاده از مدل‌هایی اجرا شود که معیارهای تفسیرپذیری را برآورده کند.</a:t>
            </a: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15</a:t>
            </a:fld>
            <a:endParaRPr lang="en-US"/>
          </a:p>
        </p:txBody>
      </p:sp>
    </p:spTree>
    <p:extLst>
      <p:ext uri="{BB962C8B-B14F-4D97-AF65-F5344CB8AC3E}">
        <p14:creationId xmlns:p14="http://schemas.microsoft.com/office/powerpoint/2010/main" val="1404212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هنگام استفاده از داده‌های با حجم بالا و ابعاد بالا (چند متغیری)، بدون محدودیت‌های پیشینی خاص حوزه، و در عوض، ما می‌خواهیم به طور خودکار داده‌ها را کاهش دهیم تا نمایش‌های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f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ضروری برای یک کار پایین‌دستی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g: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زمانی که روش‌های مورد استفاده برای پیاده‌سازی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f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هستند. نه شفاف (داده‌ها، ویژگی‌ها) و نه قابل تفسیر (عملکرد، ساختار) باید مهندسی شوند و سپس به عنوان یک جزء جداگانه برای استفاده در روش‌های قابل تفسیر برای وظیفه پایین دستی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g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به کار گرفته شوند.</a:t>
            </a: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a:p>
            <a:pPr marL="0" marR="0" indent="457200" algn="justLow" rtl="1">
              <a:lnSpc>
                <a:spcPct val="115000"/>
              </a:lnSpc>
              <a:spcBef>
                <a:spcPts val="600"/>
              </a:spcBef>
              <a:spcAft>
                <a:spcPts val="0"/>
              </a:spcAft>
            </a:pP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اساساً، ما توصیه می‌کنیم که وقتی برای پردازش داده‌های با حجم/بعد به مدل‌های غیرشفاف تکیه می‌کنیم، باید آن‌ها را به‌عنوان یک «ماژول» پیش پردازش در نظر بگیریم و وظیفه پایین‌دستی </a:t>
            </a:r>
            <a:r>
              <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g </a:t>
            </a:r>
            <a:r>
              <a:rPr lang="fa-IR"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که به نمایش ویژگی بستگی دارد باید با استفاده از مدل‌هایی اجرا شود که معیارهای تفسیرپذیری را برآورده کند.</a:t>
            </a: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16</a:t>
            </a:fld>
            <a:endParaRPr lang="en-US"/>
          </a:p>
        </p:txBody>
      </p:sp>
    </p:spTree>
    <p:extLst>
      <p:ext uri="{BB962C8B-B14F-4D97-AF65-F5344CB8AC3E}">
        <p14:creationId xmlns:p14="http://schemas.microsoft.com/office/powerpoint/2010/main" val="3507930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gn="justLow" rtl="1">
              <a:lnSpc>
                <a:spcPct val="115000"/>
              </a:lnSpc>
              <a:spcBef>
                <a:spcPts val="600"/>
              </a:spcBef>
              <a:spcAft>
                <a:spcPts val="0"/>
              </a:spcAft>
            </a:pP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2</a:t>
            </a:fld>
            <a:endParaRPr lang="en-US" dirty="0"/>
          </a:p>
        </p:txBody>
      </p:sp>
    </p:spTree>
    <p:extLst>
      <p:ext uri="{BB962C8B-B14F-4D97-AF65-F5344CB8AC3E}">
        <p14:creationId xmlns:p14="http://schemas.microsoft.com/office/powerpoint/2010/main" val="31922069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justLow" rtl="1">
              <a:lnSpc>
                <a:spcPct val="115000"/>
              </a:lnSpc>
              <a:spcBef>
                <a:spcPts val="600"/>
              </a:spcBef>
              <a:spcAft>
                <a:spcPts val="0"/>
              </a:spcAft>
            </a:pPr>
            <a:r>
              <a:rPr lang="fa-IR" sz="32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هدف اصلی این مقاله بررسی </a:t>
            </a:r>
            <a:r>
              <a:rPr lang="en-US" sz="4400" b="0" i="0" dirty="0">
                <a:solidFill>
                  <a:srgbClr val="222222"/>
                </a:solidFill>
                <a:effectLst/>
                <a:latin typeface="Nunito" pitchFamily="2" charset="0"/>
              </a:rPr>
              <a:t>explainable AI ("XAI”) </a:t>
            </a:r>
            <a:r>
              <a:rPr lang="fa-IR" sz="4400" b="0" i="0" dirty="0">
                <a:solidFill>
                  <a:srgbClr val="222222"/>
                </a:solidFill>
                <a:effectLst/>
                <a:latin typeface="Nunito" pitchFamily="2" charset="0"/>
              </a:rPr>
              <a:t> در زمینه کاربرد های روانپزشکی و سلامت روان هست.</a:t>
            </a:r>
          </a:p>
          <a:p>
            <a:pPr marL="0" marR="0" lvl="0" indent="457200" algn="justLow" rtl="1">
              <a:lnSpc>
                <a:spcPct val="115000"/>
              </a:lnSpc>
              <a:spcBef>
                <a:spcPts val="600"/>
              </a:spcBef>
              <a:spcAft>
                <a:spcPts val="0"/>
              </a:spcAft>
            </a:pPr>
            <a:endParaRPr lang="fa-IR" sz="4400" b="0" i="0" dirty="0">
              <a:solidFill>
                <a:srgbClr val="222222"/>
              </a:solidFill>
              <a:effectLst/>
              <a:latin typeface="Nunito" pitchFamily="2" charset="0"/>
            </a:endParaRPr>
          </a:p>
          <a:p>
            <a:pPr marL="0" marR="0" lvl="0" indent="457200" algn="justLow" rtl="1">
              <a:lnSpc>
                <a:spcPct val="115000"/>
              </a:lnSpc>
              <a:spcBef>
                <a:spcPts val="600"/>
              </a:spcBef>
              <a:spcAft>
                <a:spcPts val="0"/>
              </a:spcAft>
            </a:pPr>
            <a:r>
              <a:rPr lang="fa-IR" sz="32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امروزه مسئله انگیزه‌های مختلفی که در هوش مصنوعی وجود دارند مورد توجه جامعه سلامت قرار گرفته. به خصوص موضع گیری هایی بر خلاف مدل های جعبه سیاه.</a:t>
            </a:r>
            <a:r>
              <a:rPr lang="en-US" sz="32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 </a:t>
            </a:r>
            <a:r>
              <a:rPr lang="fa-IR" sz="32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rPr>
              <a:t>به همین دلیل مقاله ابتدا تعریف خودش از مدل های هوش مصنوعی جعبه سیاه به این صورت ارائه کرده و گفته که: </a:t>
            </a:r>
            <a:r>
              <a:rPr lang="fa-IR" sz="4400" dirty="0">
                <a:effectLst/>
                <a:cs typeface="Segoe UI Web (West European)"/>
              </a:rPr>
              <a:t>یک مدل هوش مصنوعی مات یا "جعبه سیاه" است، زمانی که مکانیسم های محاسباتی اون که از ورودی به نتایج خروجی میرسند بسیار پیچیده هستند که نمیتوانند توصیف ساده ای از اینکه چرا مدل این خروجی را تحویل داده است، ارائه دهند. یک نمونه بارز اونها که در درس هم زیاد به اون پرداخته شد شبکه های عصبی عمیق هستن که پیچیدگی محاسباتی انعطاف پذیری قابل توجهی را برای اونا ایجاد میکنه که این انعطاف پذیری به قیمت جعبه سیاه شدن اون مدل تموم شده.</a:t>
            </a:r>
          </a:p>
          <a:p>
            <a:pPr marL="0" marR="0" lvl="0" indent="457200" algn="justLow" rtl="1">
              <a:lnSpc>
                <a:spcPct val="115000"/>
              </a:lnSpc>
              <a:spcBef>
                <a:spcPts val="600"/>
              </a:spcBef>
              <a:spcAft>
                <a:spcPts val="0"/>
              </a:spcAft>
            </a:pPr>
            <a:r>
              <a:rPr lang="fa-IR" sz="4400" dirty="0">
                <a:effectLst/>
                <a:cs typeface="Segoe UI Web (West European)"/>
              </a:rPr>
              <a:t> </a:t>
            </a:r>
          </a:p>
          <a:p>
            <a:pPr marL="0" marR="0" lvl="0" indent="457200" algn="justLow" rtl="1">
              <a:lnSpc>
                <a:spcPct val="115000"/>
              </a:lnSpc>
              <a:spcBef>
                <a:spcPts val="600"/>
              </a:spcBef>
              <a:spcAft>
                <a:spcPts val="0"/>
              </a:spcAft>
            </a:pPr>
            <a:endParaRPr lang="en-US" sz="32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3</a:t>
            </a:fld>
            <a:endParaRPr lang="en-US"/>
          </a:p>
        </p:txBody>
      </p:sp>
    </p:spTree>
    <p:extLst>
      <p:ext uri="{BB962C8B-B14F-4D97-AF65-F5344CB8AC3E}">
        <p14:creationId xmlns:p14="http://schemas.microsoft.com/office/powerpoint/2010/main" val="1556433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از لحاظ تاریخی، درک روش های </a:t>
            </a:r>
            <a:r>
              <a:rPr lang="en-US" sz="2800" b="0" i="0" dirty="0">
                <a:solidFill>
                  <a:srgbClr val="222222"/>
                </a:solidFill>
                <a:effectLst/>
                <a:latin typeface="Nunito" pitchFamily="2" charset="0"/>
              </a:rPr>
              <a:t>inductive</a:t>
            </a:r>
            <a:r>
              <a:rPr lang="fa-IR" sz="2800" dirty="0">
                <a:effectLst/>
                <a:cs typeface="Segoe UI Web (West European)"/>
              </a:rPr>
              <a:t> که مبتنی بر داده ها هستن برای انسان ها دشوار بوده و این مسئله از همون کاربردهای اولیه هوش مصنوعی در پزشکی مشاهده شدن. </a:t>
            </a: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4</a:t>
            </a:fld>
            <a:endParaRPr lang="en-US"/>
          </a:p>
        </p:txBody>
      </p:sp>
    </p:spTree>
    <p:extLst>
      <p:ext uri="{BB962C8B-B14F-4D97-AF65-F5344CB8AC3E}">
        <p14:creationId xmlns:p14="http://schemas.microsoft.com/office/powerpoint/2010/main" val="3314891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به طور کلی پزشکان استفاده از درخت های تصمیم رو خیلی بیشتر پذیرا هستن چرا که این سیستم ها برای کسب مقبولیت در بین پزشکا باید بتونن که توضیح بدن که چرا یک تصمیم خاصی از سوی اونها گرفته شده.</a:t>
            </a: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5</a:t>
            </a:fld>
            <a:endParaRPr lang="en-US"/>
          </a:p>
        </p:txBody>
      </p:sp>
    </p:spTree>
    <p:extLst>
      <p:ext uri="{BB962C8B-B14F-4D97-AF65-F5344CB8AC3E}">
        <p14:creationId xmlns:p14="http://schemas.microsoft.com/office/powerpoint/2010/main" val="2403531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sz="4000" dirty="0">
                <a:effectLst/>
                <a:cs typeface="Segoe UI Web (West European)"/>
              </a:rPr>
              <a:t>این نمونه هایی که اشاره شد روی این نکته تاکید میکنه که مدل هایی که میخوان توی این حوزه کار کنن باید با فرض ذهنی پرشکان و نحوه استلال کردن اونا همخونی داشته باشن.</a:t>
            </a:r>
          </a:p>
          <a:p>
            <a:pPr algn="r" rtl="1"/>
            <a:endParaRPr lang="en-US" sz="4000" dirty="0">
              <a:effectLst/>
              <a:cs typeface="Segoe UI Web (West European)"/>
            </a:endParaRPr>
          </a:p>
          <a:p>
            <a:pPr algn="r" rtl="1"/>
            <a:r>
              <a:rPr lang="fa-IR" sz="4000" dirty="0">
                <a:effectLst/>
                <a:cs typeface="Segoe UI Web (West European)"/>
              </a:rPr>
              <a:t>در اینجا، ساختار مدل به پارامترسازی مدل اشاره دارد در حالی که تابع به فرایندهای محاسباتی اشاره دارد که ورودی ها را به خروجی ها تبدیل می کند</a:t>
            </a:r>
            <a:r>
              <a:rPr lang="en-US" sz="4000" dirty="0">
                <a:effectLst/>
                <a:cs typeface="Segoe UI Web (West European)"/>
              </a:rPr>
              <a:t>.</a:t>
            </a:r>
          </a:p>
          <a:p>
            <a:pPr algn="r" rtl="1"/>
            <a:endParaRPr lang="en-US" sz="4000" dirty="0">
              <a:effectLst/>
              <a:cs typeface="Segoe UI Web (West European)"/>
            </a:endParaRPr>
          </a:p>
          <a:p>
            <a:pPr algn="r" rtl="1"/>
            <a:r>
              <a:rPr lang="fa-IR" sz="4000" dirty="0">
                <a:effectLst/>
                <a:cs typeface="Segoe UI Web (West European)"/>
              </a:rPr>
              <a:t>مقاله به مقوله "تفسیر ذاتی" اشاره میکنه و میگه که امروزه از انجا که با توجه به محبوبیت روش های یادگیری عمیق اکثر روش های هوش مصنوعی مورد استفاده در برنامه های مراقبت های بهداشتی استقرایی، داده محور و اغلب، "جعبه سیاه" هستن تفسیرپذیری ذاتی برای اونها خیلی کم هست پس در نتیجه این وضعیت توسعه تکنیک های </a:t>
            </a:r>
            <a:r>
              <a:rPr lang="en-US" sz="4000" dirty="0">
                <a:solidFill>
                  <a:srgbClr val="222222"/>
                </a:solidFill>
                <a:latin typeface="Nunito" pitchFamily="2" charset="0"/>
              </a:rPr>
              <a:t>post-hoc</a:t>
            </a:r>
            <a:r>
              <a:rPr lang="fa-IR" sz="4000" dirty="0">
                <a:solidFill>
                  <a:srgbClr val="222222"/>
                </a:solidFill>
                <a:latin typeface="Nunito" pitchFamily="2" charset="0"/>
              </a:rPr>
              <a:t> </a:t>
            </a:r>
            <a:r>
              <a:rPr lang="fa-IR" sz="4000" dirty="0">
                <a:effectLst/>
                <a:cs typeface="Segoe UI Web (West European)"/>
              </a:rPr>
              <a:t>که در ان الگوریتم دیگری به موازات مدل جعبه سیاه "اصلی" برای ارائه "توضیحات" عمل می کند خیلی مهم تر و پررنگ هستن.</a:t>
            </a:r>
          </a:p>
        </p:txBody>
      </p:sp>
      <p:sp>
        <p:nvSpPr>
          <p:cNvPr id="4" name="Slide Number Placeholder 3"/>
          <p:cNvSpPr>
            <a:spLocks noGrp="1"/>
          </p:cNvSpPr>
          <p:nvPr>
            <p:ph type="sldNum" sz="quarter" idx="5"/>
          </p:nvPr>
        </p:nvSpPr>
        <p:spPr/>
        <p:txBody>
          <a:bodyPr/>
          <a:lstStyle/>
          <a:p>
            <a:fld id="{D4E0EE35-51F7-410C-8644-6A32A8CFED6E}" type="slidenum">
              <a:rPr lang="en-US" smtClean="0"/>
              <a:t>6</a:t>
            </a:fld>
            <a:endParaRPr lang="en-US"/>
          </a:p>
        </p:txBody>
      </p:sp>
    </p:spTree>
    <p:extLst>
      <p:ext uri="{BB962C8B-B14F-4D97-AF65-F5344CB8AC3E}">
        <p14:creationId xmlns:p14="http://schemas.microsoft.com/office/powerpoint/2010/main" val="337854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sz="4000" dirty="0">
                <a:effectLst/>
                <a:cs typeface="Segoe UI Web (West European)"/>
              </a:rPr>
              <a:t>مسئله اعتماد کردن متخصصان مراقبت های بهداشتی و بیماران به ابزارهای هوش مصنوعی دلیل اساسی برای اهمیت مسئله توضیح پذیری  هست. </a:t>
            </a:r>
            <a:endParaRPr lang="en-US" sz="4000" dirty="0">
              <a:effectLst/>
              <a:cs typeface="Segoe UI Web (West European)"/>
            </a:endParaRPr>
          </a:p>
          <a:p>
            <a:pPr marL="0" marR="0" lvl="0" indent="0" algn="r" defTabSz="914400" rtl="1" eaLnBrk="1" fontAlgn="auto" latinLnBrk="0" hangingPunct="1">
              <a:lnSpc>
                <a:spcPct val="100000"/>
              </a:lnSpc>
              <a:spcBef>
                <a:spcPts val="0"/>
              </a:spcBef>
              <a:spcAft>
                <a:spcPts val="0"/>
              </a:spcAft>
              <a:buClrTx/>
              <a:buSzTx/>
              <a:buFontTx/>
              <a:buNone/>
              <a:tabLst/>
              <a:defRPr/>
            </a:pPr>
            <a:r>
              <a:rPr lang="fa-IR" sz="5400" dirty="0">
                <a:effectLst/>
                <a:cs typeface="Segoe UI Web (West European)"/>
              </a:rPr>
              <a:t>به طور دقیق تر، یک هوش مصنوعی قابل اعتماد به این معنی است که بازیگران انسانی ممکن است تا حدی به این ابزار تکیه کنند</a:t>
            </a:r>
            <a:r>
              <a:rPr lang="en-US" sz="5400" dirty="0">
                <a:effectLst/>
                <a:cs typeface="Segoe UI Web (West European)"/>
              </a:rPr>
              <a:t> </a:t>
            </a:r>
            <a:r>
              <a:rPr lang="fa-IR" sz="5400" dirty="0">
                <a:effectLst/>
                <a:cs typeface="Segoe UI Web (West European)"/>
              </a:rPr>
              <a:t> و در حقیقت با تکیه به این ابزار ها بتوانند با نگرانی کمتری نظارت انسانی، نظارت و تایید خروجی های سیستم را کاهش بدهند. </a:t>
            </a:r>
            <a:endParaRPr lang="en-US" sz="5400" dirty="0">
              <a:effectLst/>
              <a:cs typeface="Segoe UI Web (West European)"/>
            </a:endParaRPr>
          </a:p>
          <a:p>
            <a:pPr marL="0" marR="0" lvl="0" indent="0" algn="r" defTabSz="914400" rtl="1" eaLnBrk="1" fontAlgn="auto" latinLnBrk="0" hangingPunct="1">
              <a:lnSpc>
                <a:spcPct val="100000"/>
              </a:lnSpc>
              <a:spcBef>
                <a:spcPts val="0"/>
              </a:spcBef>
              <a:spcAft>
                <a:spcPts val="0"/>
              </a:spcAft>
              <a:buClrTx/>
              <a:buSzTx/>
              <a:buFontTx/>
              <a:buNone/>
              <a:tabLst/>
              <a:defRPr/>
            </a:pPr>
            <a:endParaRPr lang="en-US" sz="5400" dirty="0">
              <a:effectLst/>
              <a:cs typeface="Segoe UI Web (West European)"/>
            </a:endParaRPr>
          </a:p>
          <a:p>
            <a:pPr marL="0" marR="0" lvl="0" indent="0" algn="r" defTabSz="914400" rtl="1" eaLnBrk="1" fontAlgn="auto" latinLnBrk="0" hangingPunct="1">
              <a:lnSpc>
                <a:spcPct val="100000"/>
              </a:lnSpc>
              <a:spcBef>
                <a:spcPts val="0"/>
              </a:spcBef>
              <a:spcAft>
                <a:spcPts val="0"/>
              </a:spcAft>
              <a:buClrTx/>
              <a:buSzTx/>
              <a:buFontTx/>
              <a:buNone/>
              <a:tabLst/>
              <a:defRPr/>
            </a:pPr>
            <a:r>
              <a:rPr lang="fa-IR" sz="7200" dirty="0">
                <a:effectLst/>
                <a:cs typeface="Segoe UI Web (West European)"/>
              </a:rPr>
              <a:t>برای اعتماد به یک الگوریتم یا سیستم استقرار یافته مستقر، ما باید درک کنیم که با دادن ورودی ها چگونه سیستم به یک خروجی می رسد.</a:t>
            </a:r>
          </a:p>
          <a:p>
            <a:pPr marL="0" marR="0" lvl="0" indent="0" algn="r" defTabSz="914400" rtl="1" eaLnBrk="1" fontAlgn="auto" latinLnBrk="0" hangingPunct="1">
              <a:lnSpc>
                <a:spcPct val="100000"/>
              </a:lnSpc>
              <a:spcBef>
                <a:spcPts val="0"/>
              </a:spcBef>
              <a:spcAft>
                <a:spcPts val="0"/>
              </a:spcAft>
              <a:buClrTx/>
              <a:buSzTx/>
              <a:buFontTx/>
              <a:buNone/>
              <a:tabLst/>
              <a:defRPr/>
            </a:pPr>
            <a:endParaRPr lang="fa-IR" sz="4000" dirty="0">
              <a:effectLst/>
              <a:cs typeface="Segoe UI Web (West European)"/>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7</a:t>
            </a:fld>
            <a:endParaRPr lang="en-US"/>
          </a:p>
        </p:txBody>
      </p:sp>
    </p:spTree>
    <p:extLst>
      <p:ext uri="{BB962C8B-B14F-4D97-AF65-F5344CB8AC3E}">
        <p14:creationId xmlns:p14="http://schemas.microsoft.com/office/powerpoint/2010/main" val="19928146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برای اینکه یک هوش مصنوعی قابل اعتماد باشد، باید معتبر، قابل اعتماد و قابل درک باشد. برای قابل درک بودن، یک هوش مصنوعی باید شفاف و قابل تفسیر باشد و این یک تقریب عملیاتی برای توضیح است.</a:t>
            </a:r>
          </a:p>
          <a:p>
            <a:pPr marL="0" marR="0" indent="457200" algn="justLow" rtl="1">
              <a:lnSpc>
                <a:spcPct val="115000"/>
              </a:lnSpc>
              <a:spcBef>
                <a:spcPts val="600"/>
              </a:spcBef>
              <a:spcAft>
                <a:spcPts val="0"/>
              </a:spcAft>
            </a:pP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8</a:t>
            </a:fld>
            <a:endParaRPr lang="en-US"/>
          </a:p>
        </p:txBody>
      </p:sp>
    </p:spTree>
    <p:extLst>
      <p:ext uri="{BB962C8B-B14F-4D97-AF65-F5344CB8AC3E}">
        <p14:creationId xmlns:p14="http://schemas.microsoft.com/office/powerpoint/2010/main" val="1804638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چارچوب TIFU "توضیح پذیری" را با تمرکز بر اینکه چگونه یک مدل می تواند قابل درک (برای یک کاربر) باشد را به عنوان تابعی از شفافیت و تفسیر، عملیاتی می کند. </a:t>
            </a:r>
          </a:p>
          <a:p>
            <a:pPr marL="0" marR="0" lvl="0" indent="457200" algn="justLow" defTabSz="914400" rtl="1" eaLnBrk="1" fontAlgn="auto" latinLnBrk="0" hangingPunct="1">
              <a:lnSpc>
                <a:spcPct val="115000"/>
              </a:lnSpc>
              <a:spcBef>
                <a:spcPts val="600"/>
              </a:spcBef>
              <a:spcAft>
                <a:spcPts val="0"/>
              </a:spcAft>
              <a:buClrTx/>
              <a:buSzTx/>
              <a:buFontTx/>
              <a:buNone/>
              <a:tabLst/>
              <a:defRPr/>
            </a:pPr>
            <a:endParaRPr lang="fa-IR" sz="2800" dirty="0">
              <a:effectLst/>
              <a:cs typeface="Segoe UI Web (West European)"/>
            </a:endParaRP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الگوریتم ها و مدل ها به طور متفاوتی این الزامات را براورده می کنند</a:t>
            </a:r>
          </a:p>
          <a:p>
            <a:pPr marL="0" marR="0" lvl="0" indent="457200" algn="justLow" defTabSz="914400" rtl="1" eaLnBrk="1" fontAlgn="auto" latinLnBrk="0" hangingPunct="1">
              <a:lnSpc>
                <a:spcPct val="115000"/>
              </a:lnSpc>
              <a:spcBef>
                <a:spcPts val="600"/>
              </a:spcBef>
              <a:spcAft>
                <a:spcPts val="0"/>
              </a:spcAft>
              <a:buClrTx/>
              <a:buSzTx/>
              <a:buFontTx/>
              <a:buNone/>
              <a:tabLst/>
              <a:defRPr/>
            </a:pPr>
            <a:r>
              <a:rPr lang="fa-IR" sz="2800" dirty="0">
                <a:effectLst/>
                <a:cs typeface="Segoe UI Web (West European)"/>
              </a:rPr>
              <a:t>مقاله در اینجا مثال رگرسیون لجستیک (به رنگ سبز، در بالای نمودار) را به عنوان نمونه ای از یک مدل شفاف و قابل تفسیر نشان داده.</a:t>
            </a:r>
          </a:p>
          <a:p>
            <a:pPr marL="0" marR="0" indent="457200" algn="justLow" rtl="1">
              <a:lnSpc>
                <a:spcPct val="115000"/>
              </a:lnSpc>
              <a:spcBef>
                <a:spcPts val="600"/>
              </a:spcBef>
              <a:spcAft>
                <a:spcPts val="0"/>
              </a:spcAft>
            </a:pPr>
            <a:endParaRPr lang="en-US" sz="1800" dirty="0">
              <a:solidFill>
                <a:srgbClr val="000000"/>
              </a:solidFill>
              <a:effectLst/>
              <a:latin typeface="Times New Roman" panose="02020603050405020304" pitchFamily="18" charset="0"/>
              <a:ea typeface="Times New Roman" panose="02020603050405020304" pitchFamily="18" charset="0"/>
              <a:cs typeface="Traditional Arabic" panose="02020603050405020304" pitchFamily="18" charset="-78"/>
            </a:endParaRPr>
          </a:p>
        </p:txBody>
      </p:sp>
      <p:sp>
        <p:nvSpPr>
          <p:cNvPr id="4" name="Slide Number Placeholder 3"/>
          <p:cNvSpPr>
            <a:spLocks noGrp="1"/>
          </p:cNvSpPr>
          <p:nvPr>
            <p:ph type="sldNum" sz="quarter" idx="5"/>
          </p:nvPr>
        </p:nvSpPr>
        <p:spPr/>
        <p:txBody>
          <a:bodyPr/>
          <a:lstStyle/>
          <a:p>
            <a:fld id="{D4E0EE35-51F7-410C-8644-6A32A8CFED6E}" type="slidenum">
              <a:rPr lang="en-US" smtClean="0"/>
              <a:t>9</a:t>
            </a:fld>
            <a:endParaRPr lang="en-US"/>
          </a:p>
        </p:txBody>
      </p:sp>
    </p:spTree>
    <p:extLst>
      <p:ext uri="{BB962C8B-B14F-4D97-AF65-F5344CB8AC3E}">
        <p14:creationId xmlns:p14="http://schemas.microsoft.com/office/powerpoint/2010/main" val="1930358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91C8518-39A8-4D3A-B7D2-183271781F32}" type="datetime1">
              <a:rPr lang="en-US" smtClean="0"/>
              <a:t>7/24/2023</a:t>
            </a:fld>
            <a:endParaRPr lang="en-US"/>
          </a:p>
        </p:txBody>
      </p:sp>
      <p:sp>
        <p:nvSpPr>
          <p:cNvPr id="5" name="Footer Placeholder 4"/>
          <p:cNvSpPr>
            <a:spLocks noGrp="1"/>
          </p:cNvSpPr>
          <p:nvPr>
            <p:ph type="ftr" sz="quarter" idx="11"/>
          </p:nvPr>
        </p:nvSpPr>
        <p:spPr/>
        <p:txBody>
          <a:bodyPr/>
          <a:lstStyle/>
          <a:p>
            <a:r>
              <a:rPr lang="en-US"/>
              <a:t>a.varaste.n@gmail.com</a:t>
            </a:r>
          </a:p>
        </p:txBody>
      </p:sp>
      <p:sp>
        <p:nvSpPr>
          <p:cNvPr id="6" name="Slide Number Placeholder 5"/>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1246971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BE0313-F1EE-403F-8BD4-BF7C18D82992}" type="datetime1">
              <a:rPr lang="en-US" smtClean="0"/>
              <a:t>7/24/2023</a:t>
            </a:fld>
            <a:endParaRPr lang="en-US"/>
          </a:p>
        </p:txBody>
      </p:sp>
      <p:sp>
        <p:nvSpPr>
          <p:cNvPr id="5" name="Footer Placeholder 4"/>
          <p:cNvSpPr>
            <a:spLocks noGrp="1"/>
          </p:cNvSpPr>
          <p:nvPr>
            <p:ph type="ftr" sz="quarter" idx="11"/>
          </p:nvPr>
        </p:nvSpPr>
        <p:spPr/>
        <p:txBody>
          <a:bodyPr/>
          <a:lstStyle/>
          <a:p>
            <a:r>
              <a:rPr lang="en-US"/>
              <a:t>a.varaste.n@gmail.com</a:t>
            </a:r>
          </a:p>
        </p:txBody>
      </p:sp>
      <p:sp>
        <p:nvSpPr>
          <p:cNvPr id="6" name="Slide Number Placeholder 5"/>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651134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2E4BD4-F7E3-45C1-9B5D-A8DE0F5341E4}" type="datetime1">
              <a:rPr lang="en-US" smtClean="0"/>
              <a:t>7/24/2023</a:t>
            </a:fld>
            <a:endParaRPr lang="en-US"/>
          </a:p>
        </p:txBody>
      </p:sp>
      <p:sp>
        <p:nvSpPr>
          <p:cNvPr id="5" name="Footer Placeholder 4"/>
          <p:cNvSpPr>
            <a:spLocks noGrp="1"/>
          </p:cNvSpPr>
          <p:nvPr>
            <p:ph type="ftr" sz="quarter" idx="11"/>
          </p:nvPr>
        </p:nvSpPr>
        <p:spPr/>
        <p:txBody>
          <a:bodyPr/>
          <a:lstStyle/>
          <a:p>
            <a:r>
              <a:rPr lang="en-US"/>
              <a:t>a.varaste.n@gmail.com</a:t>
            </a:r>
          </a:p>
        </p:txBody>
      </p:sp>
      <p:sp>
        <p:nvSpPr>
          <p:cNvPr id="6" name="Slide Number Placeholder 5"/>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1102184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AD1935-AC0A-4391-8750-82C2C3B64E36}" type="datetime1">
              <a:rPr lang="en-US" smtClean="0"/>
              <a:t>7/24/2023</a:t>
            </a:fld>
            <a:endParaRPr lang="en-US"/>
          </a:p>
        </p:txBody>
      </p:sp>
      <p:sp>
        <p:nvSpPr>
          <p:cNvPr id="5" name="Footer Placeholder 4"/>
          <p:cNvSpPr>
            <a:spLocks noGrp="1"/>
          </p:cNvSpPr>
          <p:nvPr>
            <p:ph type="ftr" sz="quarter" idx="11"/>
          </p:nvPr>
        </p:nvSpPr>
        <p:spPr/>
        <p:txBody>
          <a:bodyPr/>
          <a:lstStyle/>
          <a:p>
            <a:r>
              <a:rPr lang="en-US"/>
              <a:t>a.varaste.n@gmail.com</a:t>
            </a:r>
          </a:p>
        </p:txBody>
      </p:sp>
      <p:sp>
        <p:nvSpPr>
          <p:cNvPr id="6" name="Slide Number Placeholder 5"/>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1948986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8AB374-77EC-4E82-882D-D49E3E70CB43}" type="datetime1">
              <a:rPr lang="en-US" smtClean="0"/>
              <a:t>7/24/2023</a:t>
            </a:fld>
            <a:endParaRPr lang="en-US"/>
          </a:p>
        </p:txBody>
      </p:sp>
      <p:sp>
        <p:nvSpPr>
          <p:cNvPr id="5" name="Footer Placeholder 4"/>
          <p:cNvSpPr>
            <a:spLocks noGrp="1"/>
          </p:cNvSpPr>
          <p:nvPr>
            <p:ph type="ftr" sz="quarter" idx="11"/>
          </p:nvPr>
        </p:nvSpPr>
        <p:spPr/>
        <p:txBody>
          <a:bodyPr/>
          <a:lstStyle/>
          <a:p>
            <a:r>
              <a:rPr lang="en-US"/>
              <a:t>a.varaste.n@gmail.com</a:t>
            </a:r>
          </a:p>
        </p:txBody>
      </p:sp>
      <p:sp>
        <p:nvSpPr>
          <p:cNvPr id="6" name="Slide Number Placeholder 5"/>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483792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A479B4A-6B3A-4FC5-82FB-E232FDB1D0B1}" type="datetime1">
              <a:rPr lang="en-US" smtClean="0"/>
              <a:t>7/24/2023</a:t>
            </a:fld>
            <a:endParaRPr lang="en-US"/>
          </a:p>
        </p:txBody>
      </p:sp>
      <p:sp>
        <p:nvSpPr>
          <p:cNvPr id="6" name="Footer Placeholder 5"/>
          <p:cNvSpPr>
            <a:spLocks noGrp="1"/>
          </p:cNvSpPr>
          <p:nvPr>
            <p:ph type="ftr" sz="quarter" idx="11"/>
          </p:nvPr>
        </p:nvSpPr>
        <p:spPr/>
        <p:txBody>
          <a:bodyPr/>
          <a:lstStyle/>
          <a:p>
            <a:r>
              <a:rPr lang="en-US"/>
              <a:t>a.varaste.n@gmail.com</a:t>
            </a:r>
          </a:p>
        </p:txBody>
      </p:sp>
      <p:sp>
        <p:nvSpPr>
          <p:cNvPr id="7" name="Slide Number Placeholder 6"/>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1221786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7D4A08-BDCE-42AB-B382-E1763CF34BFD}" type="datetime1">
              <a:rPr lang="en-US" smtClean="0"/>
              <a:t>7/24/2023</a:t>
            </a:fld>
            <a:endParaRPr lang="en-US"/>
          </a:p>
        </p:txBody>
      </p:sp>
      <p:sp>
        <p:nvSpPr>
          <p:cNvPr id="8" name="Footer Placeholder 7"/>
          <p:cNvSpPr>
            <a:spLocks noGrp="1"/>
          </p:cNvSpPr>
          <p:nvPr>
            <p:ph type="ftr" sz="quarter" idx="11"/>
          </p:nvPr>
        </p:nvSpPr>
        <p:spPr/>
        <p:txBody>
          <a:bodyPr/>
          <a:lstStyle/>
          <a:p>
            <a:r>
              <a:rPr lang="en-US"/>
              <a:t>a.varaste.n@gmail.com</a:t>
            </a:r>
          </a:p>
        </p:txBody>
      </p:sp>
      <p:sp>
        <p:nvSpPr>
          <p:cNvPr id="9" name="Slide Number Placeholder 8"/>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1066773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0AC8A15-AF97-4042-9B72-FC31C76808C9}" type="datetime1">
              <a:rPr lang="en-US" smtClean="0"/>
              <a:t>7/24/2023</a:t>
            </a:fld>
            <a:endParaRPr lang="en-US"/>
          </a:p>
        </p:txBody>
      </p:sp>
      <p:sp>
        <p:nvSpPr>
          <p:cNvPr id="4" name="Footer Placeholder 3"/>
          <p:cNvSpPr>
            <a:spLocks noGrp="1"/>
          </p:cNvSpPr>
          <p:nvPr>
            <p:ph type="ftr" sz="quarter" idx="11"/>
          </p:nvPr>
        </p:nvSpPr>
        <p:spPr/>
        <p:txBody>
          <a:bodyPr/>
          <a:lstStyle/>
          <a:p>
            <a:r>
              <a:rPr lang="en-US"/>
              <a:t>a.varaste.n@gmail.com</a:t>
            </a:r>
          </a:p>
        </p:txBody>
      </p:sp>
      <p:sp>
        <p:nvSpPr>
          <p:cNvPr id="5" name="Slide Number Placeholder 4"/>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956572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EFBE54-A474-49B5-A577-D3A8624AB382}" type="datetime1">
              <a:rPr lang="en-US" smtClean="0"/>
              <a:t>7/24/2023</a:t>
            </a:fld>
            <a:endParaRPr lang="en-US"/>
          </a:p>
        </p:txBody>
      </p:sp>
      <p:sp>
        <p:nvSpPr>
          <p:cNvPr id="3" name="Footer Placeholder 2"/>
          <p:cNvSpPr>
            <a:spLocks noGrp="1"/>
          </p:cNvSpPr>
          <p:nvPr>
            <p:ph type="ftr" sz="quarter" idx="11"/>
          </p:nvPr>
        </p:nvSpPr>
        <p:spPr/>
        <p:txBody>
          <a:bodyPr/>
          <a:lstStyle/>
          <a:p>
            <a:r>
              <a:rPr lang="en-US"/>
              <a:t>a.varaste.n@gmail.com</a:t>
            </a:r>
          </a:p>
        </p:txBody>
      </p:sp>
      <p:sp>
        <p:nvSpPr>
          <p:cNvPr id="4" name="Slide Number Placeholder 3"/>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3603540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74AF9E-ADB4-48F6-95E8-68B52F62F28D}" type="datetime1">
              <a:rPr lang="en-US" smtClean="0"/>
              <a:t>7/24/2023</a:t>
            </a:fld>
            <a:endParaRPr lang="en-US"/>
          </a:p>
        </p:txBody>
      </p:sp>
      <p:sp>
        <p:nvSpPr>
          <p:cNvPr id="6" name="Footer Placeholder 5"/>
          <p:cNvSpPr>
            <a:spLocks noGrp="1"/>
          </p:cNvSpPr>
          <p:nvPr>
            <p:ph type="ftr" sz="quarter" idx="11"/>
          </p:nvPr>
        </p:nvSpPr>
        <p:spPr/>
        <p:txBody>
          <a:bodyPr/>
          <a:lstStyle/>
          <a:p>
            <a:r>
              <a:rPr lang="en-US"/>
              <a:t>a.varaste.n@gmail.com</a:t>
            </a:r>
          </a:p>
        </p:txBody>
      </p:sp>
      <p:sp>
        <p:nvSpPr>
          <p:cNvPr id="7" name="Slide Number Placeholder 6"/>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3841340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ACF0CC-A836-4138-BE6B-53594B7EF77A}" type="datetime1">
              <a:rPr lang="en-US" smtClean="0"/>
              <a:t>7/24/2023</a:t>
            </a:fld>
            <a:endParaRPr lang="en-US"/>
          </a:p>
        </p:txBody>
      </p:sp>
      <p:sp>
        <p:nvSpPr>
          <p:cNvPr id="6" name="Footer Placeholder 5"/>
          <p:cNvSpPr>
            <a:spLocks noGrp="1"/>
          </p:cNvSpPr>
          <p:nvPr>
            <p:ph type="ftr" sz="quarter" idx="11"/>
          </p:nvPr>
        </p:nvSpPr>
        <p:spPr/>
        <p:txBody>
          <a:bodyPr/>
          <a:lstStyle/>
          <a:p>
            <a:r>
              <a:rPr lang="en-US"/>
              <a:t>a.varaste.n@gmail.com</a:t>
            </a:r>
          </a:p>
        </p:txBody>
      </p:sp>
      <p:sp>
        <p:nvSpPr>
          <p:cNvPr id="7" name="Slide Number Placeholder 6"/>
          <p:cNvSpPr>
            <a:spLocks noGrp="1"/>
          </p:cNvSpPr>
          <p:nvPr>
            <p:ph type="sldNum" sz="quarter" idx="12"/>
          </p:nvPr>
        </p:nvSpPr>
        <p:spPr/>
        <p:txBody>
          <a:bodyPr/>
          <a:lstStyle/>
          <a:p>
            <a:fld id="{0AAFEDB9-8C78-49A1-B229-616CBDE82FE0}" type="slidenum">
              <a:rPr lang="en-US" smtClean="0"/>
              <a:t>‹#›</a:t>
            </a:fld>
            <a:endParaRPr lang="en-US"/>
          </a:p>
        </p:txBody>
      </p:sp>
    </p:spTree>
    <p:extLst>
      <p:ext uri="{BB962C8B-B14F-4D97-AF65-F5344CB8AC3E}">
        <p14:creationId xmlns:p14="http://schemas.microsoft.com/office/powerpoint/2010/main" val="4239233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37B4AA-9434-41A0-B7A0-7F62C8F81D7D}" type="datetime1">
              <a:rPr lang="en-US" smtClean="0"/>
              <a:t>7/24/2023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a.varaste.n@gmail.com</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AFEDB9-8C78-49A1-B229-616CBDE82FE0}" type="slidenum">
              <a:rPr lang="en-US" smtClean="0"/>
              <a:t>‹#›</a:t>
            </a:fld>
            <a:endParaRPr lang="en-US"/>
          </a:p>
        </p:txBody>
      </p:sp>
    </p:spTree>
    <p:extLst>
      <p:ext uri="{BB962C8B-B14F-4D97-AF65-F5344CB8AC3E}">
        <p14:creationId xmlns:p14="http://schemas.microsoft.com/office/powerpoint/2010/main" val="2468926365"/>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diagramQuickStyle" Target="../diagrams/quickStyle10.xml"/><Relationship Id="rId3" Type="http://schemas.openxmlformats.org/officeDocument/2006/relationships/notesSlide" Target="../notesSlides/notesSlide10.xml"/><Relationship Id="rId7" Type="http://schemas.openxmlformats.org/officeDocument/2006/relationships/image" Target="../media/image10.png"/><Relationship Id="rId12" Type="http://schemas.openxmlformats.org/officeDocument/2006/relationships/diagramLayout" Target="../diagrams/layout10.xml"/><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9.jpeg"/><Relationship Id="rId11" Type="http://schemas.openxmlformats.org/officeDocument/2006/relationships/diagramData" Target="../diagrams/data10.xml"/><Relationship Id="rId5" Type="http://schemas.openxmlformats.org/officeDocument/2006/relationships/image" Target="../media/image8.jpeg"/><Relationship Id="rId15" Type="http://schemas.microsoft.com/office/2007/relationships/diagramDrawing" Target="../diagrams/drawing10.xml"/><Relationship Id="rId10" Type="http://schemas.openxmlformats.org/officeDocument/2006/relationships/image" Target="../media/image12.png"/><Relationship Id="rId4" Type="http://schemas.openxmlformats.org/officeDocument/2006/relationships/image" Target="../media/image2.png"/><Relationship Id="rId9" Type="http://schemas.microsoft.com/office/2007/relationships/hdphoto" Target="../media/hdphoto2.wdp"/><Relationship Id="rId14" Type="http://schemas.openxmlformats.org/officeDocument/2006/relationships/diagramColors" Target="../diagrams/colors10.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11.xml"/><Relationship Id="rId3" Type="http://schemas.openxmlformats.org/officeDocument/2006/relationships/notesSlide" Target="../notesSlides/notesSlide11.xml"/><Relationship Id="rId7" Type="http://schemas.openxmlformats.org/officeDocument/2006/relationships/diagramQuickStyle" Target="../diagrams/quickStyle11.xml"/><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diagramLayout" Target="../diagrams/layout11.xml"/><Relationship Id="rId5" Type="http://schemas.openxmlformats.org/officeDocument/2006/relationships/diagramData" Target="../diagrams/data11.xml"/><Relationship Id="rId4" Type="http://schemas.openxmlformats.org/officeDocument/2006/relationships/image" Target="../media/image2.png"/><Relationship Id="rId9" Type="http://schemas.microsoft.com/office/2007/relationships/diagramDrawing" Target="../diagrams/drawing11.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12.xml"/><Relationship Id="rId3" Type="http://schemas.openxmlformats.org/officeDocument/2006/relationships/notesSlide" Target="../notesSlides/notesSlide12.xml"/><Relationship Id="rId7" Type="http://schemas.openxmlformats.org/officeDocument/2006/relationships/diagramQuickStyle" Target="../diagrams/quickStyle12.xml"/><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diagramLayout" Target="../diagrams/layout12.xml"/><Relationship Id="rId5" Type="http://schemas.openxmlformats.org/officeDocument/2006/relationships/diagramData" Target="../diagrams/data12.xml"/><Relationship Id="rId4" Type="http://schemas.openxmlformats.org/officeDocument/2006/relationships/image" Target="../media/image2.png"/><Relationship Id="rId9" Type="http://schemas.microsoft.com/office/2007/relationships/diagramDrawing" Target="../diagrams/drawing12.xml"/></Relationships>
</file>

<file path=ppt/slides/_rels/slide13.xml.rels><?xml version="1.0" encoding="UTF-8" standalone="yes"?>
<Relationships xmlns="http://schemas.openxmlformats.org/package/2006/relationships"><Relationship Id="rId8" Type="http://schemas.openxmlformats.org/officeDocument/2006/relationships/diagramColors" Target="../diagrams/colors13.xml"/><Relationship Id="rId3" Type="http://schemas.openxmlformats.org/officeDocument/2006/relationships/notesSlide" Target="../notesSlides/notesSlide13.xml"/><Relationship Id="rId7" Type="http://schemas.openxmlformats.org/officeDocument/2006/relationships/diagramQuickStyle" Target="../diagrams/quickStyle13.xml"/><Relationship Id="rId2" Type="http://schemas.openxmlformats.org/officeDocument/2006/relationships/slideLayout" Target="../slideLayouts/slideLayout2.xml"/><Relationship Id="rId1" Type="http://schemas.openxmlformats.org/officeDocument/2006/relationships/tags" Target="../tags/tag12.xml"/><Relationship Id="rId6" Type="http://schemas.openxmlformats.org/officeDocument/2006/relationships/diagramLayout" Target="../diagrams/layout13.xml"/><Relationship Id="rId5" Type="http://schemas.openxmlformats.org/officeDocument/2006/relationships/diagramData" Target="../diagrams/data13.xml"/><Relationship Id="rId4" Type="http://schemas.openxmlformats.org/officeDocument/2006/relationships/image" Target="../media/image2.png"/><Relationship Id="rId9" Type="http://schemas.microsoft.com/office/2007/relationships/diagramDrawing" Target="../diagrams/drawing13.xml"/></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14.xml"/><Relationship Id="rId3" Type="http://schemas.openxmlformats.org/officeDocument/2006/relationships/notesSlide" Target="../notesSlides/notesSlide14.xml"/><Relationship Id="rId7" Type="http://schemas.openxmlformats.org/officeDocument/2006/relationships/diagramQuickStyle" Target="../diagrams/quickStyle14.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diagramLayout" Target="../diagrams/layout14.xml"/><Relationship Id="rId5" Type="http://schemas.openxmlformats.org/officeDocument/2006/relationships/diagramData" Target="../diagrams/data14.xml"/><Relationship Id="rId4" Type="http://schemas.openxmlformats.org/officeDocument/2006/relationships/image" Target="../media/image2.png"/><Relationship Id="rId9" Type="http://schemas.microsoft.com/office/2007/relationships/diagramDrawing" Target="../diagrams/drawing14.xml"/></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15.xml"/><Relationship Id="rId3" Type="http://schemas.openxmlformats.org/officeDocument/2006/relationships/notesSlide" Target="../notesSlides/notesSlide15.xml"/><Relationship Id="rId7" Type="http://schemas.openxmlformats.org/officeDocument/2006/relationships/diagramQuickStyle" Target="../diagrams/quickStyle15.xml"/><Relationship Id="rId2" Type="http://schemas.openxmlformats.org/officeDocument/2006/relationships/slideLayout" Target="../slideLayouts/slideLayout2.xml"/><Relationship Id="rId1" Type="http://schemas.openxmlformats.org/officeDocument/2006/relationships/tags" Target="../tags/tag14.xml"/><Relationship Id="rId6" Type="http://schemas.openxmlformats.org/officeDocument/2006/relationships/diagramLayout" Target="../diagrams/layout15.xml"/><Relationship Id="rId5" Type="http://schemas.openxmlformats.org/officeDocument/2006/relationships/diagramData" Target="../diagrams/data15.xml"/><Relationship Id="rId4" Type="http://schemas.openxmlformats.org/officeDocument/2006/relationships/image" Target="../media/image2.png"/><Relationship Id="rId9" Type="http://schemas.microsoft.com/office/2007/relationships/diagramDrawing" Target="../diagrams/drawing15.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16.xml"/><Relationship Id="rId3" Type="http://schemas.openxmlformats.org/officeDocument/2006/relationships/notesSlide" Target="../notesSlides/notesSlide16.xml"/><Relationship Id="rId7" Type="http://schemas.openxmlformats.org/officeDocument/2006/relationships/diagramQuickStyle" Target="../diagrams/quickStyle16.xm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diagramLayout" Target="../diagrams/layout16.xml"/><Relationship Id="rId5" Type="http://schemas.openxmlformats.org/officeDocument/2006/relationships/diagramData" Target="../diagrams/data16.xml"/><Relationship Id="rId4" Type="http://schemas.openxmlformats.org/officeDocument/2006/relationships/image" Target="../media/image2.png"/><Relationship Id="rId9" Type="http://schemas.microsoft.com/office/2007/relationships/diagramDrawing" Target="../diagrams/drawing16.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13" Type="http://schemas.openxmlformats.org/officeDocument/2006/relationships/diagramColors" Target="../diagrams/colors2.xml"/><Relationship Id="rId3" Type="http://schemas.openxmlformats.org/officeDocument/2006/relationships/notesSlide" Target="../notesSlides/notesSlide2.xml"/><Relationship Id="rId7" Type="http://schemas.openxmlformats.org/officeDocument/2006/relationships/diagramColors" Target="../diagrams/colors1.xml"/><Relationship Id="rId12" Type="http://schemas.openxmlformats.org/officeDocument/2006/relationships/diagramQuickStyle" Target="../diagrams/quickStyle2.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diagramQuickStyle" Target="../diagrams/quickStyle1.xml"/><Relationship Id="rId11" Type="http://schemas.openxmlformats.org/officeDocument/2006/relationships/diagramLayout" Target="../diagrams/layout2.xml"/><Relationship Id="rId5" Type="http://schemas.openxmlformats.org/officeDocument/2006/relationships/diagramLayout" Target="../diagrams/layout1.xml"/><Relationship Id="rId10" Type="http://schemas.openxmlformats.org/officeDocument/2006/relationships/diagramData" Target="../diagrams/data2.xml"/><Relationship Id="rId4" Type="http://schemas.openxmlformats.org/officeDocument/2006/relationships/diagramData" Target="../diagrams/data1.xml"/><Relationship Id="rId9" Type="http://schemas.openxmlformats.org/officeDocument/2006/relationships/image" Target="../media/image2.png"/><Relationship Id="rId14" Type="http://schemas.microsoft.com/office/2007/relationships/diagramDrawing" Target="../diagrams/drawing2.xml"/></Relationships>
</file>

<file path=ppt/slides/_rels/slide3.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notesSlide" Target="../notesSlides/notesSlide3.xml"/><Relationship Id="rId7" Type="http://schemas.openxmlformats.org/officeDocument/2006/relationships/diagramLayout" Target="../diagrams/layout3.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Data" Target="../diagrams/data3.xml"/><Relationship Id="rId5" Type="http://schemas.openxmlformats.org/officeDocument/2006/relationships/image" Target="../media/image2.png"/><Relationship Id="rId10" Type="http://schemas.microsoft.com/office/2007/relationships/diagramDrawing" Target="../diagrams/drawing3.xml"/><Relationship Id="rId4" Type="http://schemas.openxmlformats.org/officeDocument/2006/relationships/image" Target="../media/image3.png"/><Relationship Id="rId9" Type="http://schemas.openxmlformats.org/officeDocument/2006/relationships/diagramColors" Target="../diagrams/colors3.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openxmlformats.org/officeDocument/2006/relationships/notesSlide" Target="../notesSlides/notesSlide4.xml"/><Relationship Id="rId7" Type="http://schemas.openxmlformats.org/officeDocument/2006/relationships/diagramLayout" Target="../diagrams/layout4.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diagramData" Target="../diagrams/data4.xml"/><Relationship Id="rId5" Type="http://schemas.openxmlformats.org/officeDocument/2006/relationships/image" Target="../media/image4.png"/><Relationship Id="rId10" Type="http://schemas.microsoft.com/office/2007/relationships/diagramDrawing" Target="../diagrams/drawing4.xml"/><Relationship Id="rId4" Type="http://schemas.openxmlformats.org/officeDocument/2006/relationships/image" Target="../media/image2.png"/><Relationship Id="rId9" Type="http://schemas.openxmlformats.org/officeDocument/2006/relationships/diagramColors" Target="../diagrams/colors4.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5.xml"/><Relationship Id="rId3" Type="http://schemas.openxmlformats.org/officeDocument/2006/relationships/notesSlide" Target="../notesSlides/notesSlide5.xml"/><Relationship Id="rId7" Type="http://schemas.openxmlformats.org/officeDocument/2006/relationships/diagramLayout" Target="../diagrams/layout5.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Data" Target="../diagrams/data5.xml"/><Relationship Id="rId5" Type="http://schemas.openxmlformats.org/officeDocument/2006/relationships/image" Target="../media/image5.jpeg"/><Relationship Id="rId10" Type="http://schemas.microsoft.com/office/2007/relationships/diagramDrawing" Target="../diagrams/drawing5.xml"/><Relationship Id="rId4" Type="http://schemas.openxmlformats.org/officeDocument/2006/relationships/image" Target="../media/image2.png"/><Relationship Id="rId9" Type="http://schemas.openxmlformats.org/officeDocument/2006/relationships/diagramColors" Target="../diagrams/colors5.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6.xml"/><Relationship Id="rId3" Type="http://schemas.openxmlformats.org/officeDocument/2006/relationships/notesSlide" Target="../notesSlides/notesSlide6.xml"/><Relationship Id="rId7" Type="http://schemas.openxmlformats.org/officeDocument/2006/relationships/diagramData" Target="../diagrams/data6.xml"/><Relationship Id="rId2" Type="http://schemas.openxmlformats.org/officeDocument/2006/relationships/slideLayout" Target="../slideLayouts/slideLayout2.xml"/><Relationship Id="rId1" Type="http://schemas.openxmlformats.org/officeDocument/2006/relationships/tags" Target="../tags/tag5.xml"/><Relationship Id="rId6" Type="http://schemas.microsoft.com/office/2007/relationships/hdphoto" Target="../media/hdphoto1.wdp"/><Relationship Id="rId11" Type="http://schemas.microsoft.com/office/2007/relationships/diagramDrawing" Target="../diagrams/drawing6.xml"/><Relationship Id="rId5" Type="http://schemas.openxmlformats.org/officeDocument/2006/relationships/image" Target="../media/image6.png"/><Relationship Id="rId10" Type="http://schemas.openxmlformats.org/officeDocument/2006/relationships/diagramColors" Target="../diagrams/colors6.xml"/><Relationship Id="rId4" Type="http://schemas.openxmlformats.org/officeDocument/2006/relationships/image" Target="../media/image2.png"/><Relationship Id="rId9" Type="http://schemas.openxmlformats.org/officeDocument/2006/relationships/diagramQuickStyle" Target="../diagrams/quickStyle6.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7.xml"/><Relationship Id="rId3" Type="http://schemas.openxmlformats.org/officeDocument/2006/relationships/notesSlide" Target="../notesSlides/notesSlide7.xml"/><Relationship Id="rId7" Type="http://schemas.openxmlformats.org/officeDocument/2006/relationships/diagramQuickStyle" Target="../diagrams/quickStyle7.xm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diagramLayout" Target="../diagrams/layout7.xml"/><Relationship Id="rId5" Type="http://schemas.openxmlformats.org/officeDocument/2006/relationships/diagramData" Target="../diagrams/data7.xml"/><Relationship Id="rId4" Type="http://schemas.openxmlformats.org/officeDocument/2006/relationships/image" Target="../media/image2.png"/><Relationship Id="rId9" Type="http://schemas.microsoft.com/office/2007/relationships/diagramDrawing" Target="../diagrams/drawing7.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8.xml"/><Relationship Id="rId3" Type="http://schemas.openxmlformats.org/officeDocument/2006/relationships/notesSlide" Target="../notesSlides/notesSlide8.xml"/><Relationship Id="rId7" Type="http://schemas.openxmlformats.org/officeDocument/2006/relationships/diagramQuickStyle" Target="../diagrams/quickStyle8.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diagramLayout" Target="../diagrams/layout8.xml"/><Relationship Id="rId5" Type="http://schemas.openxmlformats.org/officeDocument/2006/relationships/diagramData" Target="../diagrams/data8.xml"/><Relationship Id="rId4" Type="http://schemas.openxmlformats.org/officeDocument/2006/relationships/image" Target="../media/image2.png"/><Relationship Id="rId9" Type="http://schemas.microsoft.com/office/2007/relationships/diagramDrawing" Target="../diagrams/drawing8.xml"/></Relationships>
</file>

<file path=ppt/slides/_rels/slide9.xml.rels><?xml version="1.0" encoding="UTF-8" standalone="yes"?>
<Relationships xmlns="http://schemas.openxmlformats.org/package/2006/relationships"><Relationship Id="rId8" Type="http://schemas.openxmlformats.org/officeDocument/2006/relationships/diagramQuickStyle" Target="../diagrams/quickStyle9.xml"/><Relationship Id="rId3" Type="http://schemas.openxmlformats.org/officeDocument/2006/relationships/notesSlide" Target="../notesSlides/notesSlide9.xml"/><Relationship Id="rId7" Type="http://schemas.openxmlformats.org/officeDocument/2006/relationships/diagramLayout" Target="../diagrams/layout9.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diagramData" Target="../diagrams/data9.xml"/><Relationship Id="rId5" Type="http://schemas.openxmlformats.org/officeDocument/2006/relationships/image" Target="../media/image7.png"/><Relationship Id="rId10" Type="http://schemas.microsoft.com/office/2007/relationships/diagramDrawing" Target="../diagrams/drawing9.xml"/><Relationship Id="rId4" Type="http://schemas.openxmlformats.org/officeDocument/2006/relationships/image" Target="../media/image2.png"/><Relationship Id="rId9" Type="http://schemas.openxmlformats.org/officeDocument/2006/relationships/diagramColors" Target="../diagrams/colors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EA53EA5-EFCC-4073-A4B8-40058DEC0D3B}"/>
              </a:ext>
            </a:extLst>
          </p:cNvPr>
          <p:cNvSpPr>
            <a:spLocks noGrp="1"/>
          </p:cNvSpPr>
          <p:nvPr>
            <p:ph type="subTitle" idx="1"/>
          </p:nvPr>
        </p:nvSpPr>
        <p:spPr>
          <a:xfrm>
            <a:off x="1041606" y="4423153"/>
            <a:ext cx="9763328" cy="2434847"/>
          </a:xfrm>
          <a:effectLst>
            <a:glow rad="63500">
              <a:schemeClr val="accent2">
                <a:satMod val="175000"/>
                <a:alpha val="40000"/>
              </a:schemeClr>
            </a:glow>
          </a:effectLst>
        </p:spPr>
        <p:txBody>
          <a:bodyPr>
            <a:normAutofit/>
          </a:bodyPr>
          <a:lstStyle/>
          <a:p>
            <a:pPr rtl="1"/>
            <a:r>
              <a:rPr lang="en-US" sz="3200" b="1" dirty="0">
                <a:ln w="0"/>
                <a:solidFill>
                  <a:schemeClr val="accent1">
                    <a:lumMod val="50000"/>
                  </a:schemeClr>
                </a:solidFill>
                <a:effectLst>
                  <a:outerShdw blurRad="38100" dist="38100" dir="2700000" algn="tl">
                    <a:srgbClr val="000000">
                      <a:alpha val="43137"/>
                    </a:srgbClr>
                  </a:outerShdw>
                </a:effectLst>
                <a:latin typeface="Nunito" pitchFamily="2" charset="0"/>
                <a:cs typeface="B Nazanin" panose="00000400000000000000" pitchFamily="2" charset="-78"/>
              </a:rPr>
              <a:t>Arya Varaste Nezhad</a:t>
            </a:r>
            <a:endParaRPr lang="fa-IR" sz="3200" b="1" dirty="0">
              <a:ln w="0"/>
              <a:solidFill>
                <a:schemeClr val="accent1">
                  <a:lumMod val="50000"/>
                </a:schemeClr>
              </a:solidFill>
              <a:effectLst>
                <a:outerShdw blurRad="38100" dist="38100" dir="2700000" algn="tl">
                  <a:srgbClr val="000000">
                    <a:alpha val="43137"/>
                  </a:srgbClr>
                </a:outerShdw>
              </a:effectLst>
              <a:latin typeface="Nunito" pitchFamily="2" charset="0"/>
              <a:cs typeface="B Nazanin" panose="00000400000000000000" pitchFamily="2" charset="-78"/>
            </a:endParaRPr>
          </a:p>
          <a:p>
            <a:pPr algn="r" rtl="1"/>
            <a:endParaRPr lang="fa-IR" sz="4000" b="1" dirty="0">
              <a:ln w="0"/>
              <a:effectLst>
                <a:outerShdw blurRad="38100" dist="25400" dir="5400000" algn="ctr" rotWithShape="0">
                  <a:srgbClr val="6E747A">
                    <a:alpha val="43000"/>
                  </a:srgbClr>
                </a:outerShdw>
              </a:effectLst>
              <a:latin typeface="Garamond" panose="02020404030301010803" pitchFamily="18" charset="0"/>
              <a:cs typeface="B Nazanin" panose="00000400000000000000" pitchFamily="2" charset="-78"/>
            </a:endParaRPr>
          </a:p>
          <a:p>
            <a:pPr algn="r" rtl="1"/>
            <a:r>
              <a:rPr lang="en-US" sz="1800" dirty="0">
                <a:ln w="0"/>
                <a:solidFill>
                  <a:schemeClr val="accent1">
                    <a:lumMod val="50000"/>
                  </a:schemeClr>
                </a:solidFill>
                <a:effectLst>
                  <a:outerShdw blurRad="38100" dist="25400" dir="5400000" algn="ctr" rotWithShape="0">
                    <a:srgbClr val="6E747A">
                      <a:alpha val="43000"/>
                    </a:srgbClr>
                  </a:outerShdw>
                </a:effectLst>
                <a:latin typeface="Nunito" pitchFamily="2" charset="0"/>
                <a:cs typeface="B Nazanin" panose="00000400000000000000" pitchFamily="2" charset="-78"/>
              </a:rPr>
              <a:t>June 2023</a:t>
            </a:r>
            <a:endParaRPr lang="fa-IR" dirty="0">
              <a:solidFill>
                <a:schemeClr val="accent1">
                  <a:lumMod val="50000"/>
                </a:schemeClr>
              </a:solidFill>
              <a:effectLst>
                <a:outerShdw blurRad="38100" dist="38100" dir="2700000" algn="tl">
                  <a:srgbClr val="000000">
                    <a:alpha val="43137"/>
                  </a:srgbClr>
                </a:outerShdw>
              </a:effectLst>
              <a:latin typeface="Nunito" pitchFamily="2" charset="0"/>
              <a:cs typeface="B Titr" panose="00000700000000000000" pitchFamily="2" charset="-78"/>
            </a:endParaRPr>
          </a:p>
        </p:txBody>
      </p:sp>
      <p:sp>
        <p:nvSpPr>
          <p:cNvPr id="9" name="object 5">
            <a:extLst>
              <a:ext uri="{FF2B5EF4-FFF2-40B4-BE49-F238E27FC236}">
                <a16:creationId xmlns:a16="http://schemas.microsoft.com/office/drawing/2014/main" id="{8EDE85B0-9AD1-44E1-87CC-94BBA7CF7CA1}"/>
              </a:ext>
            </a:extLst>
          </p:cNvPr>
          <p:cNvSpPr txBox="1"/>
          <p:nvPr/>
        </p:nvSpPr>
        <p:spPr>
          <a:xfrm>
            <a:off x="3372232" y="1895102"/>
            <a:ext cx="3591576" cy="372541"/>
          </a:xfrm>
          <a:prstGeom prst="rect">
            <a:avLst/>
          </a:prstGeom>
          <a:noFill/>
        </p:spPr>
        <p:txBody>
          <a:bodyPr vert="horz" wrap="square" lIns="0" tIns="56200" rIns="0" bIns="0" rtlCol="0">
            <a:spAutoFit/>
          </a:bodyPr>
          <a:lstStyle/>
          <a:p>
            <a:pPr marL="317620">
              <a:spcBef>
                <a:spcPts val="443"/>
              </a:spcBef>
            </a:pPr>
            <a:endParaRPr sz="2052" dirty="0">
              <a:cs typeface="Source Sans Pro Light"/>
            </a:endParaRPr>
          </a:p>
        </p:txBody>
      </p:sp>
      <p:sp>
        <p:nvSpPr>
          <p:cNvPr id="10" name="object 19">
            <a:extLst>
              <a:ext uri="{FF2B5EF4-FFF2-40B4-BE49-F238E27FC236}">
                <a16:creationId xmlns:a16="http://schemas.microsoft.com/office/drawing/2014/main" id="{435292C0-26F4-476D-92B1-3F7D33CB8C26}"/>
              </a:ext>
            </a:extLst>
          </p:cNvPr>
          <p:cNvSpPr/>
          <p:nvPr/>
        </p:nvSpPr>
        <p:spPr>
          <a:xfrm flipV="1">
            <a:off x="2284385" y="3910825"/>
            <a:ext cx="7036230" cy="146284"/>
          </a:xfrm>
          <a:custGeom>
            <a:avLst/>
            <a:gdLst/>
            <a:ahLst/>
            <a:cxnLst/>
            <a:rect l="l" t="t" r="r" b="b"/>
            <a:pathLst>
              <a:path w="4686300">
                <a:moveTo>
                  <a:pt x="0" y="0"/>
                </a:moveTo>
                <a:lnTo>
                  <a:pt x="4686300" y="0"/>
                </a:lnTo>
              </a:path>
            </a:pathLst>
          </a:custGeom>
          <a:ln w="8466">
            <a:solidFill>
              <a:srgbClr val="002E8E"/>
            </a:solidFill>
          </a:ln>
        </p:spPr>
        <p:txBody>
          <a:bodyPr wrap="square" lIns="0" tIns="0" rIns="0" bIns="0" rtlCol="0"/>
          <a:lstStyle/>
          <a:p>
            <a:pPr algn="ctr"/>
            <a:endParaRPr sz="1153" dirty="0"/>
          </a:p>
        </p:txBody>
      </p:sp>
      <p:sp>
        <p:nvSpPr>
          <p:cNvPr id="11" name="Rectangle: Top Corners Rounded 10">
            <a:extLst>
              <a:ext uri="{FF2B5EF4-FFF2-40B4-BE49-F238E27FC236}">
                <a16:creationId xmlns:a16="http://schemas.microsoft.com/office/drawing/2014/main" id="{F24D4047-6B54-4BF5-93F9-0E90CE686AAC}"/>
              </a:ext>
            </a:extLst>
          </p:cNvPr>
          <p:cNvSpPr/>
          <p:nvPr/>
        </p:nvSpPr>
        <p:spPr>
          <a:xfrm>
            <a:off x="0" y="131069"/>
            <a:ext cx="12191887" cy="1764033"/>
          </a:xfrm>
          <a:prstGeom prst="round2SameRect">
            <a:avLst>
              <a:gd name="adj1" fmla="val 21251"/>
              <a:gd name="adj2" fmla="val 0"/>
            </a:avLst>
          </a:prstGeom>
          <a:gradFill flip="none" rotWithShape="1">
            <a:gsLst>
              <a:gs pos="0">
                <a:schemeClr val="accent1">
                  <a:lumMod val="40000"/>
                  <a:lumOff val="60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8643" tIns="29323" rIns="58643" bIns="29323" numCol="1" spcCol="0" rtlCol="0" fromWordArt="0" anchor="ctr" anchorCtr="0" forceAA="0" compatLnSpc="1">
            <a:prstTxWarp prst="textNoShape">
              <a:avLst/>
            </a:prstTxWarp>
            <a:noAutofit/>
          </a:bodyPr>
          <a:lstStyle/>
          <a:p>
            <a:pPr algn="ctr"/>
            <a:endParaRPr lang="en-US" sz="1153" dirty="0"/>
          </a:p>
        </p:txBody>
      </p:sp>
      <p:pic>
        <p:nvPicPr>
          <p:cNvPr id="8" name="Picture 7">
            <a:extLst>
              <a:ext uri="{FF2B5EF4-FFF2-40B4-BE49-F238E27FC236}">
                <a16:creationId xmlns:a16="http://schemas.microsoft.com/office/drawing/2014/main" id="{330AB39A-619B-DD1A-9754-F240ABDE627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974678" y="553326"/>
            <a:ext cx="1296486" cy="965081"/>
          </a:xfrm>
          <a:prstGeom prst="rect">
            <a:avLst/>
          </a:prstGeom>
          <a:effectLst>
            <a:outerShdw blurRad="50800" dist="38100" dir="16200000" rotWithShape="0">
              <a:prstClr val="black">
                <a:alpha val="40000"/>
              </a:prstClr>
            </a:outerShdw>
          </a:effectLst>
        </p:spPr>
      </p:pic>
      <p:pic>
        <p:nvPicPr>
          <p:cNvPr id="5" name="Picture 4">
            <a:extLst>
              <a:ext uri="{FF2B5EF4-FFF2-40B4-BE49-F238E27FC236}">
                <a16:creationId xmlns:a16="http://schemas.microsoft.com/office/drawing/2014/main" id="{7F25CC2C-DCA2-6486-27A2-DBD3A5FCF9E1}"/>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20836" y="553326"/>
            <a:ext cx="965081" cy="965081"/>
          </a:xfrm>
          <a:prstGeom prst="rect">
            <a:avLst/>
          </a:prstGeom>
        </p:spPr>
      </p:pic>
      <p:sp>
        <p:nvSpPr>
          <p:cNvPr id="2" name="Title 1">
            <a:extLst>
              <a:ext uri="{FF2B5EF4-FFF2-40B4-BE49-F238E27FC236}">
                <a16:creationId xmlns:a16="http://schemas.microsoft.com/office/drawing/2014/main" id="{5CCD10D9-CEB0-4400-B2A4-184F1EC76763}"/>
              </a:ext>
            </a:extLst>
          </p:cNvPr>
          <p:cNvSpPr>
            <a:spLocks noGrp="1"/>
          </p:cNvSpPr>
          <p:nvPr>
            <p:ph type="ctrTitle"/>
          </p:nvPr>
        </p:nvSpPr>
        <p:spPr>
          <a:xfrm>
            <a:off x="669928" y="1556760"/>
            <a:ext cx="10852030" cy="2434847"/>
          </a:xfrm>
        </p:spPr>
        <p:txBody>
          <a:bodyPr>
            <a:noAutofit/>
          </a:bodyPr>
          <a:lstStyle/>
          <a:p>
            <a:r>
              <a:rPr lang="en-US" sz="3600" dirty="0">
                <a:solidFill>
                  <a:schemeClr val="accent1">
                    <a:lumMod val="75000"/>
                  </a:schemeClr>
                </a:solidFill>
                <a:latin typeface="Nunito ExtraBold" pitchFamily="2" charset="0"/>
                <a:ea typeface="Times New Roman" panose="02020603050405020304" pitchFamily="18" charset="0"/>
                <a:cs typeface="B Titr" panose="00000700000000000000" pitchFamily="2" charset="-78"/>
              </a:rPr>
              <a:t>Explainable Artificial Intelligence for Mental Health Through Transparency and Interpretability for Understandability</a:t>
            </a:r>
            <a:br>
              <a:rPr lang="fa-IR" sz="3600" dirty="0">
                <a:solidFill>
                  <a:schemeClr val="accent1">
                    <a:lumMod val="75000"/>
                  </a:schemeClr>
                </a:solidFill>
                <a:latin typeface="Nunito ExtraBold" pitchFamily="2" charset="0"/>
                <a:ea typeface="Times New Roman" panose="02020603050405020304" pitchFamily="18" charset="0"/>
                <a:cs typeface="B Titr" panose="00000700000000000000" pitchFamily="2" charset="-78"/>
              </a:rPr>
            </a:br>
            <a:br>
              <a:rPr lang="fa-IR" sz="1800" dirty="0">
                <a:solidFill>
                  <a:schemeClr val="accent1">
                    <a:lumMod val="75000"/>
                  </a:schemeClr>
                </a:solidFill>
                <a:latin typeface="Nunito ExtraBold" pitchFamily="2" charset="0"/>
                <a:ea typeface="Times New Roman" panose="02020603050405020304" pitchFamily="18" charset="0"/>
                <a:cs typeface="B Titr" panose="00000700000000000000" pitchFamily="2" charset="-78"/>
              </a:rPr>
            </a:br>
            <a:r>
              <a:rPr lang="en-US" sz="1800" dirty="0">
                <a:solidFill>
                  <a:schemeClr val="accent5">
                    <a:lumMod val="75000"/>
                  </a:schemeClr>
                </a:solidFill>
                <a:effectLst>
                  <a:outerShdw blurRad="38100" dist="38100" dir="2700000" algn="tl">
                    <a:srgbClr val="000000">
                      <a:alpha val="43137"/>
                    </a:srgbClr>
                  </a:outerShdw>
                </a:effectLst>
                <a:latin typeface="Nunito" pitchFamily="2" charset="0"/>
                <a:ea typeface="Times New Roman" panose="02020603050405020304" pitchFamily="18" charset="0"/>
                <a:cs typeface="B Titr" panose="00000700000000000000" pitchFamily="2" charset="-78"/>
              </a:rPr>
              <a:t>Dan W. Joyce, Andrey </a:t>
            </a:r>
            <a:r>
              <a:rPr lang="en-US" sz="1800" dirty="0" err="1">
                <a:solidFill>
                  <a:schemeClr val="accent5">
                    <a:lumMod val="75000"/>
                  </a:schemeClr>
                </a:solidFill>
                <a:effectLst>
                  <a:outerShdw blurRad="38100" dist="38100" dir="2700000" algn="tl">
                    <a:srgbClr val="000000">
                      <a:alpha val="43137"/>
                    </a:srgbClr>
                  </a:outerShdw>
                </a:effectLst>
                <a:latin typeface="Nunito" pitchFamily="2" charset="0"/>
                <a:ea typeface="Times New Roman" panose="02020603050405020304" pitchFamily="18" charset="0"/>
                <a:cs typeface="B Titr" panose="00000700000000000000" pitchFamily="2" charset="-78"/>
              </a:rPr>
              <a:t>Kormilitzin</a:t>
            </a:r>
            <a:r>
              <a:rPr lang="en-US" sz="1800" dirty="0">
                <a:solidFill>
                  <a:schemeClr val="accent5">
                    <a:lumMod val="75000"/>
                  </a:schemeClr>
                </a:solidFill>
                <a:effectLst>
                  <a:outerShdw blurRad="38100" dist="38100" dir="2700000" algn="tl">
                    <a:srgbClr val="000000">
                      <a:alpha val="43137"/>
                    </a:srgbClr>
                  </a:outerShdw>
                </a:effectLst>
                <a:latin typeface="Nunito" pitchFamily="2" charset="0"/>
                <a:ea typeface="Times New Roman" panose="02020603050405020304" pitchFamily="18" charset="0"/>
                <a:cs typeface="B Titr" panose="00000700000000000000" pitchFamily="2" charset="-78"/>
              </a:rPr>
              <a:t>, Katharine A. Smith &amp; Andrea Cipriani </a:t>
            </a:r>
            <a:br>
              <a:rPr lang="fa-IR" sz="1800" dirty="0">
                <a:solidFill>
                  <a:schemeClr val="accent5">
                    <a:lumMod val="75000"/>
                  </a:schemeClr>
                </a:solidFill>
                <a:latin typeface="Nunito ExtraBold" pitchFamily="2" charset="0"/>
                <a:ea typeface="Times New Roman" panose="02020603050405020304" pitchFamily="18" charset="0"/>
                <a:cs typeface="B Titr" panose="00000700000000000000" pitchFamily="2" charset="-78"/>
              </a:rPr>
            </a:br>
            <a:r>
              <a:rPr lang="en-US" sz="1600" b="1" i="0" dirty="0">
                <a:solidFill>
                  <a:schemeClr val="accent5">
                    <a:lumMod val="75000"/>
                  </a:schemeClr>
                </a:solidFill>
                <a:effectLst>
                  <a:outerShdw blurRad="38100" dist="38100" dir="2700000" algn="tl">
                    <a:srgbClr val="000000">
                      <a:alpha val="43137"/>
                    </a:srgbClr>
                  </a:outerShdw>
                </a:effectLst>
                <a:latin typeface="Nunito" pitchFamily="2" charset="0"/>
              </a:rPr>
              <a:t>University of Oxford, Department of Psychiatry</a:t>
            </a:r>
            <a:endParaRPr lang="en-US" sz="5400" b="1" dirty="0">
              <a:solidFill>
                <a:schemeClr val="accent5">
                  <a:lumMod val="75000"/>
                </a:schemeClr>
              </a:solidFill>
              <a:effectLst>
                <a:outerShdw blurRad="38100" dist="38100" dir="2700000" algn="tl">
                  <a:srgbClr val="000000">
                    <a:alpha val="43137"/>
                  </a:srgbClr>
                </a:outerShdw>
              </a:effectLst>
              <a:latin typeface="Nunito" pitchFamily="2" charset="0"/>
              <a:cs typeface="B Titr" panose="00000700000000000000" pitchFamily="2" charset="-78"/>
            </a:endParaRPr>
          </a:p>
        </p:txBody>
      </p:sp>
    </p:spTree>
    <p:extLst>
      <p:ext uri="{BB962C8B-B14F-4D97-AF65-F5344CB8AC3E}">
        <p14:creationId xmlns:p14="http://schemas.microsoft.com/office/powerpoint/2010/main" val="9441999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10</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Reliability and Validity </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sp>
        <p:nvSpPr>
          <p:cNvPr id="11" name="Footer Placeholder 3">
            <a:extLst>
              <a:ext uri="{FF2B5EF4-FFF2-40B4-BE49-F238E27FC236}">
                <a16:creationId xmlns:a16="http://schemas.microsoft.com/office/drawing/2014/main" id="{1F353047-76CA-C2A8-B6D3-68D0DB29A913}"/>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pic>
        <p:nvPicPr>
          <p:cNvPr id="1026" name="Picture 2" descr="The Importance Of A Reliability Culture">
            <a:extLst>
              <a:ext uri="{FF2B5EF4-FFF2-40B4-BE49-F238E27FC236}">
                <a16:creationId xmlns:a16="http://schemas.microsoft.com/office/drawing/2014/main" id="{495B159B-7CD5-A32E-49CB-696E84EBDB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5946" y="1572221"/>
            <a:ext cx="4320166" cy="259282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descr="Rectangle collage validity with distress validity Vector Image">
            <a:extLst>
              <a:ext uri="{FF2B5EF4-FFF2-40B4-BE49-F238E27FC236}">
                <a16:creationId xmlns:a16="http://schemas.microsoft.com/office/drawing/2014/main" id="{EC487164-0115-BC9A-4F68-107DBB3D0452}"/>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1993" b="34666"/>
          <a:stretch/>
        </p:blipFill>
        <p:spPr bwMode="auto">
          <a:xfrm>
            <a:off x="495946" y="4413200"/>
            <a:ext cx="4320166" cy="14606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1D7939F2-3408-8C2E-8D56-5796D7881592}"/>
              </a:ext>
            </a:extLst>
          </p:cNvPr>
          <p:cNvPicPr>
            <a:picLocks noChangeAspect="1"/>
          </p:cNvPicPr>
          <p:nvPr/>
        </p:nvPicPr>
        <p:blipFill>
          <a:blip r:embed="rId7"/>
          <a:stretch>
            <a:fillRect/>
          </a:stretch>
        </p:blipFill>
        <p:spPr>
          <a:xfrm>
            <a:off x="4822994" y="1885032"/>
            <a:ext cx="5887840" cy="3712042"/>
          </a:xfrm>
          <a:prstGeom prst="rect">
            <a:avLst/>
          </a:prstGeom>
        </p:spPr>
      </p:pic>
      <p:sp>
        <p:nvSpPr>
          <p:cNvPr id="15" name="Rectangle: Rounded Corners 14">
            <a:extLst>
              <a:ext uri="{FF2B5EF4-FFF2-40B4-BE49-F238E27FC236}">
                <a16:creationId xmlns:a16="http://schemas.microsoft.com/office/drawing/2014/main" id="{94BD117D-8675-B676-FD17-8AEB48AFBFE0}"/>
              </a:ext>
            </a:extLst>
          </p:cNvPr>
          <p:cNvSpPr/>
          <p:nvPr/>
        </p:nvSpPr>
        <p:spPr>
          <a:xfrm>
            <a:off x="4816112" y="4092908"/>
            <a:ext cx="4653008" cy="1536312"/>
          </a:xfrm>
          <a:prstGeom prst="roundRect">
            <a:avLst/>
          </a:prstGeom>
          <a:solidFill>
            <a:schemeClr val="accent5">
              <a:lumMod val="40000"/>
              <a:lumOff val="60000"/>
              <a:alpha val="14000"/>
            </a:schemeClr>
          </a:solid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True False Vector Art, Icons, and Graphics for Free Download">
            <a:extLst>
              <a:ext uri="{FF2B5EF4-FFF2-40B4-BE49-F238E27FC236}">
                <a16:creationId xmlns:a16="http://schemas.microsoft.com/office/drawing/2014/main" id="{25425B44-4A9B-4735-4AD6-9B98D655361C}"/>
              </a:ext>
            </a:extLst>
          </p:cNvPr>
          <p:cNvPicPr>
            <a:picLocks noChangeAspect="1" noChangeArrowheads="1"/>
          </p:cNvPicPr>
          <p:nvPr/>
        </p:nvPicPr>
        <p:blipFill rotWithShape="1">
          <a:blip r:embed="rId8">
            <a:extLst>
              <a:ext uri="{BEBA8EAE-BF5A-486C-A8C5-ECC9F3942E4B}">
                <a14:imgProps xmlns:a14="http://schemas.microsoft.com/office/drawing/2010/main">
                  <a14:imgLayer r:embed="rId9">
                    <a14:imgEffect>
                      <a14:backgroundRemoval t="25608" b="74566" l="16458" r="44844">
                        <a14:foregroundMark x1="31719" y1="25694" x2="31719" y2="25694"/>
                        <a14:foregroundMark x1="44844" y1="48090" x2="44844" y2="48090"/>
                        <a14:foregroundMark x1="30260" y1="72483" x2="30260" y2="72483"/>
                        <a14:foregroundMark x1="16510" y1="47569" x2="16510" y2="47569"/>
                        <a14:foregroundMark x1="30573" y1="74566" x2="30573" y2="74566"/>
                      </a14:backgroundRemoval>
                    </a14:imgEffect>
                  </a14:imgLayer>
                </a14:imgProps>
              </a:ext>
              <a:ext uri="{28A0092B-C50C-407E-A947-70E740481C1C}">
                <a14:useLocalDpi xmlns:a14="http://schemas.microsoft.com/office/drawing/2010/main" val="0"/>
              </a:ext>
            </a:extLst>
          </a:blip>
          <a:srcRect l="14089" t="21586" r="53200" b="22925"/>
          <a:stretch/>
        </p:blipFill>
        <p:spPr bwMode="auto">
          <a:xfrm>
            <a:off x="7347315" y="2052234"/>
            <a:ext cx="739410" cy="75256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True False Vector Art, Icons, and Graphics for Free Download">
            <a:extLst>
              <a:ext uri="{FF2B5EF4-FFF2-40B4-BE49-F238E27FC236}">
                <a16:creationId xmlns:a16="http://schemas.microsoft.com/office/drawing/2014/main" id="{B3220674-B68A-571B-C85A-960B0B1D0AB1}"/>
              </a:ext>
            </a:extLst>
          </p:cNvPr>
          <p:cNvPicPr>
            <a:picLocks noChangeAspect="1" noChangeArrowheads="1"/>
          </p:cNvPicPr>
          <p:nvPr/>
        </p:nvPicPr>
        <p:blipFill rotWithShape="1">
          <a:blip r:embed="rId10">
            <a:extLst>
              <a:ext uri="{BEBA8EAE-BF5A-486C-A8C5-ECC9F3942E4B}">
                <a14:imgProps xmlns:a14="http://schemas.microsoft.com/office/drawing/2010/main">
                  <a14:imgLayer r:embed="rId9">
                    <a14:imgEffect>
                      <a14:backgroundRemoval t="25521" b="73438" l="54479" r="83125">
                        <a14:foregroundMark x1="72656" y1="34201" x2="72656" y2="34201"/>
                        <a14:foregroundMark x1="70990" y1="34201" x2="70990" y2="34201"/>
                        <a14:foregroundMark x1="70833" y1="34201" x2="70833" y2="34201"/>
                        <a14:foregroundMark x1="67656" y1="39149" x2="67656" y2="39149"/>
                        <a14:foregroundMark x1="67656" y1="39149" x2="67656" y2="39149"/>
                        <a14:foregroundMark x1="56510" y1="56076" x2="56510" y2="56076"/>
                        <a14:foregroundMark x1="68646" y1="69184" x2="68646" y2="69184"/>
                        <a14:foregroundMark x1="68646" y1="69184" x2="68646" y2="64410"/>
                        <a14:foregroundMark x1="77188" y1="50521" x2="79844" y2="59462"/>
                        <a14:foregroundMark x1="79844" y1="59462" x2="76406" y2="65538"/>
                        <a14:foregroundMark x1="76406" y1="65538" x2="66823" y2="72222"/>
                        <a14:foregroundMark x1="72188" y1="27517" x2="72188" y2="27517"/>
                        <a14:foregroundMark x1="83333" y1="47483" x2="83333" y2="47483"/>
                        <a14:foregroundMark x1="70521" y1="73611" x2="70521" y2="73611"/>
                        <a14:foregroundMark x1="55677" y1="50260" x2="55677" y2="50260"/>
                        <a14:foregroundMark x1="69323" y1="25521" x2="69323" y2="25521"/>
                        <a14:foregroundMark x1="54479" y1="46962" x2="54479" y2="46962"/>
                      </a14:backgroundRemoval>
                    </a14:imgEffect>
                  </a14:imgLayer>
                </a14:imgProps>
              </a:ext>
              <a:ext uri="{28A0092B-C50C-407E-A947-70E740481C1C}">
                <a14:useLocalDpi xmlns:a14="http://schemas.microsoft.com/office/drawing/2010/main" val="0"/>
              </a:ext>
            </a:extLst>
          </a:blip>
          <a:srcRect l="53000" t="22855" r="14500" b="23689"/>
          <a:stretch/>
        </p:blipFill>
        <p:spPr bwMode="auto">
          <a:xfrm>
            <a:off x="8686903" y="4821895"/>
            <a:ext cx="762571" cy="75256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8" descr="True False Vector Art, Icons, and Graphics for Free Download">
            <a:extLst>
              <a:ext uri="{FF2B5EF4-FFF2-40B4-BE49-F238E27FC236}">
                <a16:creationId xmlns:a16="http://schemas.microsoft.com/office/drawing/2014/main" id="{48AFEB21-70E3-C9BA-7107-15DCFCBB9437}"/>
              </a:ext>
            </a:extLst>
          </p:cNvPr>
          <p:cNvPicPr>
            <a:picLocks noChangeAspect="1" noChangeArrowheads="1"/>
          </p:cNvPicPr>
          <p:nvPr/>
        </p:nvPicPr>
        <p:blipFill rotWithShape="1">
          <a:blip r:embed="rId10">
            <a:extLst>
              <a:ext uri="{BEBA8EAE-BF5A-486C-A8C5-ECC9F3942E4B}">
                <a14:imgProps xmlns:a14="http://schemas.microsoft.com/office/drawing/2010/main">
                  <a14:imgLayer r:embed="rId9">
                    <a14:imgEffect>
                      <a14:backgroundRemoval t="25521" b="73438" l="54479" r="83125">
                        <a14:foregroundMark x1="72656" y1="34201" x2="72656" y2="34201"/>
                        <a14:foregroundMark x1="70990" y1="34201" x2="70990" y2="34201"/>
                        <a14:foregroundMark x1="70833" y1="34201" x2="70833" y2="34201"/>
                        <a14:foregroundMark x1="67656" y1="39149" x2="67656" y2="39149"/>
                        <a14:foregroundMark x1="67656" y1="39149" x2="67656" y2="39149"/>
                        <a14:foregroundMark x1="56510" y1="56076" x2="56510" y2="56076"/>
                        <a14:foregroundMark x1="68646" y1="69184" x2="68646" y2="69184"/>
                        <a14:foregroundMark x1="68646" y1="69184" x2="68646" y2="64410"/>
                        <a14:foregroundMark x1="77188" y1="50521" x2="79844" y2="59462"/>
                        <a14:foregroundMark x1="79844" y1="59462" x2="76406" y2="65538"/>
                        <a14:foregroundMark x1="76406" y1="65538" x2="66823" y2="72222"/>
                        <a14:foregroundMark x1="72188" y1="27517" x2="72188" y2="27517"/>
                        <a14:foregroundMark x1="83333" y1="47483" x2="83333" y2="47483"/>
                        <a14:foregroundMark x1="70521" y1="73611" x2="70521" y2="73611"/>
                        <a14:foregroundMark x1="55677" y1="50260" x2="55677" y2="50260"/>
                        <a14:foregroundMark x1="69323" y1="25521" x2="69323" y2="25521"/>
                        <a14:foregroundMark x1="54479" y1="46962" x2="54479" y2="46962"/>
                      </a14:backgroundRemoval>
                    </a14:imgEffect>
                  </a14:imgLayer>
                </a14:imgProps>
              </a:ext>
              <a:ext uri="{28A0092B-C50C-407E-A947-70E740481C1C}">
                <a14:useLocalDpi xmlns:a14="http://schemas.microsoft.com/office/drawing/2010/main" val="0"/>
              </a:ext>
            </a:extLst>
          </a:blip>
          <a:srcRect l="53000" t="22855" r="14500" b="23689"/>
          <a:stretch/>
        </p:blipFill>
        <p:spPr bwMode="auto">
          <a:xfrm>
            <a:off x="4863313" y="4844505"/>
            <a:ext cx="762571" cy="75256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9" name="Diagram 18">
            <a:extLst>
              <a:ext uri="{FF2B5EF4-FFF2-40B4-BE49-F238E27FC236}">
                <a16:creationId xmlns:a16="http://schemas.microsoft.com/office/drawing/2014/main" id="{329AB4AF-B804-2FB8-883E-EFA688FC40EE}"/>
              </a:ext>
            </a:extLst>
          </p:cNvPr>
          <p:cNvGraphicFramePr/>
          <p:nvPr>
            <p:extLst>
              <p:ext uri="{D42A27DB-BD31-4B8C-83A1-F6EECF244321}">
                <p14:modId xmlns:p14="http://schemas.microsoft.com/office/powerpoint/2010/main" val="917542193"/>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custDataLst>
      <p:tags r:id="rId1"/>
    </p:custDataLst>
    <p:extLst>
      <p:ext uri="{BB962C8B-B14F-4D97-AF65-F5344CB8AC3E}">
        <p14:creationId xmlns:p14="http://schemas.microsoft.com/office/powerpoint/2010/main" val="3548792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heel(1)">
                                      <p:cBhvr>
                                        <p:cTn id="17" dur="20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1032"/>
                                        </p:tgtEl>
                                        <p:attrNameLst>
                                          <p:attrName>style.visibility</p:attrName>
                                        </p:attrNameLst>
                                      </p:cBhvr>
                                      <p:to>
                                        <p:strVal val="visible"/>
                                      </p:to>
                                    </p:set>
                                    <p:animEffect transition="in" filter="circle(in)">
                                      <p:cBhvr>
                                        <p:cTn id="22" dur="2000"/>
                                        <p:tgtEl>
                                          <p:spTgt spid="1032"/>
                                        </p:tgtEl>
                                      </p:cBhvr>
                                    </p:animEffect>
                                  </p:childTnLst>
                                </p:cTn>
                              </p:par>
                              <p:par>
                                <p:cTn id="23" presetID="6" presetClass="entr" presetSubtype="16"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circle(in)">
                                      <p:cBhvr>
                                        <p:cTn id="25"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11</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Diverse Definitions</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sp>
        <p:nvSpPr>
          <p:cNvPr id="10" name="TextBox 9">
            <a:extLst>
              <a:ext uri="{FF2B5EF4-FFF2-40B4-BE49-F238E27FC236}">
                <a16:creationId xmlns:a16="http://schemas.microsoft.com/office/drawing/2014/main" id="{405D00C2-1AA8-8F3F-30FF-C9BE8BB7D725}"/>
              </a:ext>
            </a:extLst>
          </p:cNvPr>
          <p:cNvSpPr txBox="1"/>
          <p:nvPr/>
        </p:nvSpPr>
        <p:spPr>
          <a:xfrm>
            <a:off x="495945" y="1258902"/>
            <a:ext cx="10259877" cy="3662541"/>
          </a:xfrm>
          <a:prstGeom prst="rect">
            <a:avLst/>
          </a:prstGeom>
          <a:noFill/>
        </p:spPr>
        <p:txBody>
          <a:bodyPr wrap="square">
            <a:spAutoFit/>
          </a:bodyPr>
          <a:lstStyle/>
          <a:p>
            <a:pPr marL="342900" indent="-342900" algn="just">
              <a:buFont typeface="Wingdings" panose="05000000000000000000" pitchFamily="2" charset="2"/>
              <a:buChar char="q"/>
            </a:pPr>
            <a:r>
              <a:rPr lang="en-US" sz="2400" b="0" i="0" dirty="0">
                <a:solidFill>
                  <a:srgbClr val="222222"/>
                </a:solidFill>
                <a:effectLst/>
                <a:latin typeface="Nunito" pitchFamily="2" charset="0"/>
              </a:rPr>
              <a:t>XAI in mental health and psychiatry has been researched since </a:t>
            </a:r>
            <a:r>
              <a:rPr lang="en-US" sz="2400" b="1" i="0" dirty="0">
                <a:solidFill>
                  <a:srgbClr val="222222"/>
                </a:solidFill>
                <a:effectLst/>
                <a:latin typeface="Nunito" pitchFamily="2" charset="0"/>
              </a:rPr>
              <a:t>2018</a:t>
            </a:r>
            <a:r>
              <a:rPr lang="en-US" sz="2400" b="0" i="0" dirty="0">
                <a:solidFill>
                  <a:srgbClr val="222222"/>
                </a:solidFill>
                <a:effectLst/>
                <a:latin typeface="Nunito" pitchFamily="2" charset="0"/>
              </a:rPr>
              <a:t>.  </a:t>
            </a:r>
            <a:endParaRPr lang="fa-IR" sz="2400" b="0" i="0" dirty="0">
              <a:solidFill>
                <a:srgbClr val="222222"/>
              </a:solidFill>
              <a:effectLst/>
              <a:latin typeface="Nunito" pitchFamily="2" charset="0"/>
            </a:endParaRPr>
          </a:p>
          <a:p>
            <a:pPr marL="342900" indent="-342900" algn="just">
              <a:buFont typeface="Wingdings" panose="05000000000000000000" pitchFamily="2" charset="2"/>
              <a:buChar char="q"/>
            </a:pPr>
            <a:endParaRPr lang="fa-IR" sz="1000" b="0" i="0" dirty="0">
              <a:solidFill>
                <a:srgbClr val="222222"/>
              </a:solidFill>
              <a:effectLst/>
              <a:latin typeface="Nunito" pitchFamily="2" charset="0"/>
            </a:endParaRP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25 papers were reviewed, 15 were </a:t>
            </a:r>
            <a:r>
              <a:rPr lang="en-US" sz="2400" b="0" i="0" u="sng" dirty="0">
                <a:solidFill>
                  <a:srgbClr val="222222"/>
                </a:solidFill>
                <a:effectLst/>
                <a:latin typeface="Nunito" pitchFamily="2" charset="0"/>
              </a:rPr>
              <a:t>original research</a:t>
            </a:r>
            <a:r>
              <a:rPr lang="en-US" sz="2400" b="0" i="0" dirty="0">
                <a:solidFill>
                  <a:srgbClr val="222222"/>
                </a:solidFill>
                <a:effectLst/>
                <a:latin typeface="Nunito" pitchFamily="2" charset="0"/>
              </a:rPr>
              <a:t> and 10 were </a:t>
            </a:r>
            <a:r>
              <a:rPr lang="en-US" sz="2400" b="0" i="0" u="sng" dirty="0">
                <a:solidFill>
                  <a:srgbClr val="222222"/>
                </a:solidFill>
                <a:effectLst/>
                <a:latin typeface="Nunito" pitchFamily="2" charset="0"/>
              </a:rPr>
              <a:t>reviews</a:t>
            </a:r>
            <a:r>
              <a:rPr lang="en-US" sz="2400" b="0" i="0" dirty="0">
                <a:solidFill>
                  <a:srgbClr val="222222"/>
                </a:solidFill>
                <a:effectLst/>
                <a:latin typeface="Nunito" pitchFamily="2" charset="0"/>
              </a:rPr>
              <a:t>. </a:t>
            </a:r>
            <a:endParaRPr lang="fa-IR" sz="2400" b="0" i="0" dirty="0">
              <a:solidFill>
                <a:srgbClr val="222222"/>
              </a:solidFill>
              <a:effectLst/>
              <a:latin typeface="Nunito" pitchFamily="2" charset="0"/>
            </a:endParaRPr>
          </a:p>
          <a:p>
            <a:pPr marL="342900" indent="-342900" algn="just">
              <a:buFont typeface="Wingdings" panose="05000000000000000000" pitchFamily="2" charset="2"/>
              <a:buChar char="q"/>
            </a:pPr>
            <a:endParaRPr lang="fa-IR" sz="1000" b="0" i="0" dirty="0">
              <a:solidFill>
                <a:srgbClr val="222222"/>
              </a:solidFill>
              <a:effectLst/>
              <a:latin typeface="Nunito" pitchFamily="2" charset="0"/>
            </a:endParaRP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Only 3 papers evaluated their proposed XAI with respect to how humans might use the explanations.</a:t>
            </a:r>
            <a:endParaRPr lang="fa-IR" sz="2400" b="0" i="0" dirty="0">
              <a:solidFill>
                <a:srgbClr val="222222"/>
              </a:solidFill>
              <a:effectLst/>
              <a:latin typeface="Nunito" pitchFamily="2" charset="0"/>
            </a:endParaRPr>
          </a:p>
          <a:p>
            <a:pPr marL="342900" indent="-342900" algn="just">
              <a:buFont typeface="Wingdings" panose="05000000000000000000" pitchFamily="2" charset="2"/>
              <a:buChar char="q"/>
            </a:pPr>
            <a:endParaRPr lang="fa-IR" sz="1000" b="0" i="0" dirty="0">
              <a:solidFill>
                <a:srgbClr val="222222"/>
              </a:solidFill>
              <a:effectLst/>
              <a:latin typeface="Nunito" pitchFamily="2" charset="0"/>
            </a:endParaRP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Studies using survey data were more likely to evaluate how humans understand AI's inferences. </a:t>
            </a:r>
            <a:endParaRPr lang="fa-IR" sz="2400" b="0" i="0" dirty="0">
              <a:solidFill>
                <a:srgbClr val="222222"/>
              </a:solidFill>
              <a:effectLst/>
              <a:latin typeface="Nunito" pitchFamily="2" charset="0"/>
            </a:endParaRPr>
          </a:p>
          <a:p>
            <a:pPr marL="342900" indent="-342900" algn="just">
              <a:buFont typeface="Wingdings" panose="05000000000000000000" pitchFamily="2" charset="2"/>
              <a:buChar char="q"/>
            </a:pPr>
            <a:endParaRPr lang="fa-IR" sz="1000" b="0" i="0" dirty="0">
              <a:solidFill>
                <a:srgbClr val="222222"/>
              </a:solidFill>
              <a:effectLst/>
              <a:latin typeface="Nunito" pitchFamily="2" charset="0"/>
            </a:endParaRP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Some studies attempted a more explicit definition of "</a:t>
            </a:r>
            <a:r>
              <a:rPr lang="en-US" sz="2400" b="0" i="0" dirty="0" err="1">
                <a:solidFill>
                  <a:srgbClr val="222222"/>
                </a:solidFill>
                <a:effectLst/>
                <a:latin typeface="Nunito" pitchFamily="2" charset="0"/>
              </a:rPr>
              <a:t>explainability</a:t>
            </a:r>
            <a:r>
              <a:rPr lang="en-US" sz="2400" b="0" i="0" dirty="0">
                <a:solidFill>
                  <a:srgbClr val="222222"/>
                </a:solidFill>
                <a:effectLst/>
                <a:latin typeface="Nunito" pitchFamily="2" charset="0"/>
              </a:rPr>
              <a:t>".</a:t>
            </a:r>
          </a:p>
        </p:txBody>
      </p:sp>
      <p:sp>
        <p:nvSpPr>
          <p:cNvPr id="16" name="Footer Placeholder 3">
            <a:extLst>
              <a:ext uri="{FF2B5EF4-FFF2-40B4-BE49-F238E27FC236}">
                <a16:creationId xmlns:a16="http://schemas.microsoft.com/office/drawing/2014/main" id="{3D8331BA-8B80-2CF3-E3EE-3EE8FED2E896}"/>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11" name="Diagram 10">
            <a:extLst>
              <a:ext uri="{FF2B5EF4-FFF2-40B4-BE49-F238E27FC236}">
                <a16:creationId xmlns:a16="http://schemas.microsoft.com/office/drawing/2014/main" id="{E1B01879-18EA-AF8D-5F46-559B807CF2ED}"/>
              </a:ext>
            </a:extLst>
          </p:cNvPr>
          <p:cNvGraphicFramePr/>
          <p:nvPr>
            <p:extLst>
              <p:ext uri="{D42A27DB-BD31-4B8C-83A1-F6EECF244321}">
                <p14:modId xmlns:p14="http://schemas.microsoft.com/office/powerpoint/2010/main" val="917542193"/>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4290196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12</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A framework for understandable AI/ML in mental health applications</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sp>
        <p:nvSpPr>
          <p:cNvPr id="10" name="TextBox 9">
            <a:extLst>
              <a:ext uri="{FF2B5EF4-FFF2-40B4-BE49-F238E27FC236}">
                <a16:creationId xmlns:a16="http://schemas.microsoft.com/office/drawing/2014/main" id="{405D00C2-1AA8-8F3F-30FF-C9BE8BB7D725}"/>
              </a:ext>
            </a:extLst>
          </p:cNvPr>
          <p:cNvSpPr txBox="1"/>
          <p:nvPr/>
        </p:nvSpPr>
        <p:spPr>
          <a:xfrm>
            <a:off x="495945" y="1258902"/>
            <a:ext cx="10259877" cy="6001643"/>
          </a:xfrm>
          <a:prstGeom prst="rect">
            <a:avLst/>
          </a:prstGeom>
          <a:noFill/>
        </p:spPr>
        <p:txBody>
          <a:bodyPr wrap="square">
            <a:spAutoFit/>
          </a:bodyPr>
          <a:lstStyle/>
          <a:p>
            <a:pPr marL="342900" indent="-342900" algn="just">
              <a:buFont typeface="Wingdings" panose="05000000000000000000" pitchFamily="2" charset="2"/>
              <a:buChar char="q"/>
            </a:pPr>
            <a:r>
              <a:rPr lang="en-US" sz="2400" b="0" i="0" dirty="0">
                <a:solidFill>
                  <a:srgbClr val="222222"/>
                </a:solidFill>
                <a:effectLst/>
                <a:latin typeface="Nunito" pitchFamily="2" charset="0"/>
              </a:rPr>
              <a:t>Take some input and derive a feature space x </a:t>
            </a:r>
            <a:r>
              <a:rPr lang="en-US" sz="2400" b="0" i="0" dirty="0">
                <a:solidFill>
                  <a:srgbClr val="222222"/>
                </a:solidFill>
                <a:effectLst/>
                <a:latin typeface="Nunito" pitchFamily="2" charset="0"/>
                <a:sym typeface="Wingdings" panose="05000000000000000000" pitchFamily="2" charset="2"/>
              </a:rPr>
              <a:t> f(x)</a:t>
            </a:r>
            <a:endParaRPr lang="fa-IR" sz="2400" dirty="0">
              <a:solidFill>
                <a:srgbClr val="222222"/>
              </a:solidFill>
              <a:latin typeface="Nunito" pitchFamily="2" charset="0"/>
              <a:sym typeface="Wingdings" panose="05000000000000000000" pitchFamily="2" charset="2"/>
            </a:endParaRPr>
          </a:p>
          <a:p>
            <a:pPr marL="342900" indent="-342900" algn="just">
              <a:buFont typeface="Wingdings" panose="05000000000000000000" pitchFamily="2" charset="2"/>
              <a:buChar char="q"/>
            </a:pPr>
            <a:r>
              <a:rPr lang="en-US" sz="2400" b="0" i="0" dirty="0">
                <a:solidFill>
                  <a:srgbClr val="222222"/>
                </a:solidFill>
                <a:effectLst/>
                <a:latin typeface="Nunito" pitchFamily="2" charset="0"/>
                <a:sym typeface="Wingdings" panose="05000000000000000000" pitchFamily="2" charset="2"/>
              </a:rPr>
              <a:t>Outp</a:t>
            </a:r>
            <a:r>
              <a:rPr lang="en-US" sz="2400" dirty="0">
                <a:solidFill>
                  <a:srgbClr val="222222"/>
                </a:solidFill>
                <a:latin typeface="Nunito" pitchFamily="2" charset="0"/>
                <a:sym typeface="Wingdings" panose="05000000000000000000" pitchFamily="2" charset="2"/>
              </a:rPr>
              <a:t>ut: Y</a:t>
            </a:r>
            <a:endParaRPr lang="fa-IR" sz="2400" b="0" i="0" dirty="0">
              <a:solidFill>
                <a:srgbClr val="222222"/>
              </a:solidFill>
              <a:effectLst/>
              <a:latin typeface="Nunito" pitchFamily="2" charset="0"/>
            </a:endParaRP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Downstream process: g(f(x)) </a:t>
            </a: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The inputs x and feature space f(x) of a model should either</a:t>
            </a:r>
          </a:p>
          <a:p>
            <a:pPr marL="800100" lvl="1" indent="-342900" algn="just">
              <a:buFont typeface="Wingdings" panose="05000000000000000000" pitchFamily="2" charset="2"/>
              <a:buChar char="q"/>
            </a:pPr>
            <a:r>
              <a:rPr lang="en-US" sz="2400" dirty="0">
                <a:solidFill>
                  <a:srgbClr val="222222"/>
                </a:solidFill>
                <a:latin typeface="Nunito" pitchFamily="2" charset="0"/>
              </a:rPr>
              <a:t>H</a:t>
            </a:r>
            <a:r>
              <a:rPr lang="en-US" sz="2400" b="0" i="0" dirty="0">
                <a:solidFill>
                  <a:srgbClr val="222222"/>
                </a:solidFill>
                <a:effectLst/>
                <a:latin typeface="Nunito" pitchFamily="2" charset="0"/>
              </a:rPr>
              <a:t>ow humans understand</a:t>
            </a:r>
          </a:p>
          <a:p>
            <a:pPr marL="800100" lvl="1" indent="-342900" algn="just">
              <a:buFont typeface="Wingdings" panose="05000000000000000000" pitchFamily="2" charset="2"/>
              <a:buChar char="q"/>
            </a:pPr>
            <a:r>
              <a:rPr lang="en-US" sz="2400" dirty="0">
                <a:solidFill>
                  <a:srgbClr val="222222"/>
                </a:solidFill>
                <a:latin typeface="Nunito" pitchFamily="2" charset="0"/>
              </a:rPr>
              <a:t>C</a:t>
            </a:r>
            <a:r>
              <a:rPr lang="en-US" sz="2400" b="0" i="0" dirty="0">
                <a:solidFill>
                  <a:srgbClr val="222222"/>
                </a:solidFill>
                <a:effectLst/>
                <a:latin typeface="Nunito" pitchFamily="2" charset="0"/>
              </a:rPr>
              <a:t>linically meaningful relationships</a:t>
            </a:r>
          </a:p>
          <a:p>
            <a:pPr marL="800100" lvl="1" indent="-342900" algn="just">
              <a:buFont typeface="Wingdings" panose="05000000000000000000" pitchFamily="2" charset="2"/>
              <a:buChar char="q"/>
            </a:pPr>
            <a:endParaRPr lang="en-US" sz="2400" b="0" i="0" dirty="0">
              <a:solidFill>
                <a:srgbClr val="222222"/>
              </a:solidFill>
              <a:effectLst/>
              <a:latin typeface="Nunito" pitchFamily="2" charset="0"/>
            </a:endParaRPr>
          </a:p>
          <a:p>
            <a:pPr marL="342900" indent="-342900" algn="just">
              <a:buFont typeface="Wingdings" panose="05000000000000000000" pitchFamily="2" charset="2"/>
              <a:buChar char="q"/>
            </a:pPr>
            <a:r>
              <a:rPr lang="en-US" sz="2400" dirty="0">
                <a:solidFill>
                  <a:srgbClr val="222222"/>
                </a:solidFill>
                <a:latin typeface="Nunito" pitchFamily="2" charset="0"/>
              </a:rPr>
              <a:t>I</a:t>
            </a:r>
            <a:r>
              <a:rPr lang="en-US" sz="2400" b="0" i="0" dirty="0">
                <a:solidFill>
                  <a:srgbClr val="222222"/>
                </a:solidFill>
                <a:effectLst/>
                <a:latin typeface="Nunito" pitchFamily="2" charset="0"/>
              </a:rPr>
              <a:t>nputs to a model</a:t>
            </a:r>
            <a:r>
              <a:rPr lang="fa-IR" sz="2400" b="0" i="0" dirty="0">
                <a:solidFill>
                  <a:srgbClr val="222222"/>
                </a:solidFill>
                <a:effectLst/>
                <a:latin typeface="Nunito" pitchFamily="2" charset="0"/>
              </a:rPr>
              <a:t>:</a:t>
            </a:r>
          </a:p>
          <a:p>
            <a:pPr marL="800100" lvl="1" indent="-342900" algn="just">
              <a:buFont typeface="Wingdings" panose="05000000000000000000" pitchFamily="2" charset="2"/>
              <a:buChar char="q"/>
            </a:pPr>
            <a:r>
              <a:rPr lang="en-US" sz="2400" b="0" i="0" dirty="0">
                <a:solidFill>
                  <a:srgbClr val="222222"/>
                </a:solidFill>
                <a:effectLst/>
                <a:latin typeface="Nunito" pitchFamily="2" charset="0"/>
              </a:rPr>
              <a:t>Age </a:t>
            </a:r>
            <a:endParaRPr lang="fa-IR" sz="2400" b="0" i="0" dirty="0">
              <a:solidFill>
                <a:srgbClr val="222222"/>
              </a:solidFill>
              <a:effectLst/>
              <a:latin typeface="Nunito" pitchFamily="2" charset="0"/>
            </a:endParaRPr>
          </a:p>
          <a:p>
            <a:pPr marL="800100" lvl="1" indent="-342900" algn="just">
              <a:buFont typeface="Wingdings" panose="05000000000000000000" pitchFamily="2" charset="2"/>
              <a:buChar char="q"/>
            </a:pPr>
            <a:r>
              <a:rPr lang="en-US" sz="2400" b="0" i="0" dirty="0">
                <a:solidFill>
                  <a:srgbClr val="222222"/>
                </a:solidFill>
                <a:effectLst/>
                <a:latin typeface="Nunito" pitchFamily="2" charset="0"/>
              </a:rPr>
              <a:t>Performance: </a:t>
            </a:r>
            <a:r>
              <a:rPr lang="en-US" sz="2400" b="0" i="0" dirty="0" err="1">
                <a:solidFill>
                  <a:srgbClr val="222222"/>
                </a:solidFill>
                <a:effectLst/>
                <a:latin typeface="Nunito" pitchFamily="2" charset="0"/>
              </a:rPr>
              <a:t>TestScore</a:t>
            </a:r>
            <a:r>
              <a:rPr lang="en-US" sz="2400" b="0" i="0" dirty="0">
                <a:solidFill>
                  <a:srgbClr val="222222"/>
                </a:solidFill>
                <a:effectLst/>
                <a:latin typeface="Nunito" pitchFamily="2" charset="0"/>
              </a:rPr>
              <a:t>:</a:t>
            </a:r>
          </a:p>
          <a:p>
            <a:pPr marL="800100" lvl="1" indent="-342900" algn="just">
              <a:buFont typeface="Wingdings" panose="05000000000000000000" pitchFamily="2" charset="2"/>
              <a:buChar char="q"/>
            </a:pPr>
            <a:endParaRPr lang="en-US" sz="2400" b="0" i="0" dirty="0">
              <a:solidFill>
                <a:srgbClr val="222222"/>
              </a:solidFill>
              <a:effectLst/>
              <a:latin typeface="Nunito" pitchFamily="2" charset="0"/>
            </a:endParaRPr>
          </a:p>
          <a:p>
            <a:pPr marL="457200" indent="-457200" algn="just">
              <a:buFont typeface="Wingdings" panose="05000000000000000000" pitchFamily="2" charset="2"/>
              <a:buChar char="q"/>
            </a:pPr>
            <a:r>
              <a:rPr lang="en-US" sz="2400" b="0" i="0" dirty="0">
                <a:solidFill>
                  <a:srgbClr val="222222"/>
                </a:solidFill>
                <a:effectLst/>
                <a:latin typeface="Nunito" pitchFamily="2" charset="0"/>
              </a:rPr>
              <a:t>f(x) ≡ x,</a:t>
            </a: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Feature space can be described</a:t>
            </a:r>
          </a:p>
          <a:p>
            <a:pPr marL="342900" indent="-342900" algn="just">
              <a:buFont typeface="Wingdings" panose="05000000000000000000" pitchFamily="2" charset="2"/>
              <a:buChar char="q"/>
            </a:pPr>
            <a:endParaRPr lang="en-US" sz="2400" b="0" i="0" dirty="0">
              <a:solidFill>
                <a:srgbClr val="222222"/>
              </a:solidFill>
              <a:effectLst/>
              <a:latin typeface="Nunito" pitchFamily="2" charset="0"/>
            </a:endParaRPr>
          </a:p>
          <a:p>
            <a:pPr marL="342900" indent="-342900" algn="just">
              <a:buFont typeface="Wingdings" panose="05000000000000000000" pitchFamily="2" charset="2"/>
              <a:buChar char="q"/>
            </a:pPr>
            <a:endParaRPr lang="en-US" sz="2400" b="0" i="0" dirty="0">
              <a:solidFill>
                <a:srgbClr val="222222"/>
              </a:solidFill>
              <a:effectLst/>
              <a:latin typeface="Nunito" pitchFamily="2" charset="0"/>
            </a:endParaRPr>
          </a:p>
          <a:p>
            <a:pPr marL="342900" indent="-342900" algn="just">
              <a:buFont typeface="Wingdings" panose="05000000000000000000" pitchFamily="2" charset="2"/>
              <a:buChar char="q"/>
            </a:pPr>
            <a:endParaRPr lang="en-US" sz="2400" b="0" i="0" dirty="0">
              <a:solidFill>
                <a:srgbClr val="222222"/>
              </a:solidFill>
              <a:effectLst/>
              <a:latin typeface="Nunito" pitchFamily="2" charset="0"/>
            </a:endParaRPr>
          </a:p>
        </p:txBody>
      </p:sp>
      <p:sp>
        <p:nvSpPr>
          <p:cNvPr id="11" name="Footer Placeholder 3">
            <a:extLst>
              <a:ext uri="{FF2B5EF4-FFF2-40B4-BE49-F238E27FC236}">
                <a16:creationId xmlns:a16="http://schemas.microsoft.com/office/drawing/2014/main" id="{F6C81DDF-130B-63ED-DA70-26E9E9B55753}"/>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12" name="Diagram 11">
            <a:extLst>
              <a:ext uri="{FF2B5EF4-FFF2-40B4-BE49-F238E27FC236}">
                <a16:creationId xmlns:a16="http://schemas.microsoft.com/office/drawing/2014/main" id="{972ADFFD-6576-AEF6-21E5-B80958F14E1F}"/>
              </a:ext>
            </a:extLst>
          </p:cNvPr>
          <p:cNvGraphicFramePr/>
          <p:nvPr>
            <p:extLst>
              <p:ext uri="{D42A27DB-BD31-4B8C-83A1-F6EECF244321}">
                <p14:modId xmlns:p14="http://schemas.microsoft.com/office/powerpoint/2010/main" val="917542193"/>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2056093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13</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A framework for understandable AI/ML in mental health applications</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sp>
        <p:nvSpPr>
          <p:cNvPr id="10" name="TextBox 9">
            <a:extLst>
              <a:ext uri="{FF2B5EF4-FFF2-40B4-BE49-F238E27FC236}">
                <a16:creationId xmlns:a16="http://schemas.microsoft.com/office/drawing/2014/main" id="{405D00C2-1AA8-8F3F-30FF-C9BE8BB7D725}"/>
              </a:ext>
            </a:extLst>
          </p:cNvPr>
          <p:cNvSpPr txBox="1"/>
          <p:nvPr/>
        </p:nvSpPr>
        <p:spPr>
          <a:xfrm>
            <a:off x="495945" y="1258902"/>
            <a:ext cx="10259877" cy="6001643"/>
          </a:xfrm>
          <a:prstGeom prst="rect">
            <a:avLst/>
          </a:prstGeom>
          <a:noFill/>
        </p:spPr>
        <p:txBody>
          <a:bodyPr wrap="square">
            <a:spAutoFit/>
          </a:bodyPr>
          <a:lstStyle/>
          <a:p>
            <a:pPr marL="342900" indent="-342900" algn="just">
              <a:buFont typeface="Wingdings" panose="05000000000000000000" pitchFamily="2" charset="2"/>
              <a:buChar char="q"/>
            </a:pPr>
            <a:r>
              <a:rPr lang="en-US" sz="2400" b="0" i="0" dirty="0">
                <a:solidFill>
                  <a:srgbClr val="222222"/>
                </a:solidFill>
                <a:effectLst/>
                <a:latin typeface="Nunito" pitchFamily="2" charset="0"/>
              </a:rPr>
              <a:t>Take some input and derive a feature space x </a:t>
            </a:r>
            <a:r>
              <a:rPr lang="en-US" sz="2400" b="0" i="0" dirty="0">
                <a:solidFill>
                  <a:srgbClr val="222222"/>
                </a:solidFill>
                <a:effectLst/>
                <a:latin typeface="Nunito" pitchFamily="2" charset="0"/>
                <a:sym typeface="Wingdings" panose="05000000000000000000" pitchFamily="2" charset="2"/>
              </a:rPr>
              <a:t> f(x)</a:t>
            </a:r>
            <a:endParaRPr lang="fa-IR" sz="2400" dirty="0">
              <a:solidFill>
                <a:srgbClr val="222222"/>
              </a:solidFill>
              <a:latin typeface="Nunito" pitchFamily="2" charset="0"/>
              <a:sym typeface="Wingdings" panose="05000000000000000000" pitchFamily="2" charset="2"/>
            </a:endParaRPr>
          </a:p>
          <a:p>
            <a:pPr marL="342900" indent="-342900" algn="just">
              <a:buFont typeface="Wingdings" panose="05000000000000000000" pitchFamily="2" charset="2"/>
              <a:buChar char="q"/>
            </a:pPr>
            <a:r>
              <a:rPr lang="en-US" sz="2400" b="0" i="0" dirty="0">
                <a:solidFill>
                  <a:srgbClr val="222222"/>
                </a:solidFill>
                <a:effectLst/>
                <a:latin typeface="Nunito" pitchFamily="2" charset="0"/>
                <a:sym typeface="Wingdings" panose="05000000000000000000" pitchFamily="2" charset="2"/>
              </a:rPr>
              <a:t>Outp</a:t>
            </a:r>
            <a:r>
              <a:rPr lang="en-US" sz="2400" dirty="0">
                <a:solidFill>
                  <a:srgbClr val="222222"/>
                </a:solidFill>
                <a:latin typeface="Nunito" pitchFamily="2" charset="0"/>
                <a:sym typeface="Wingdings" panose="05000000000000000000" pitchFamily="2" charset="2"/>
              </a:rPr>
              <a:t>ut: Y</a:t>
            </a:r>
            <a:endParaRPr lang="fa-IR" sz="2400" b="0" i="0" dirty="0">
              <a:solidFill>
                <a:srgbClr val="222222"/>
              </a:solidFill>
              <a:effectLst/>
              <a:latin typeface="Nunito" pitchFamily="2" charset="0"/>
            </a:endParaRP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Downstream process: g(f(x)) </a:t>
            </a: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The inputs x and feature space f(x) of a model should either</a:t>
            </a:r>
          </a:p>
          <a:p>
            <a:pPr marL="800100" lvl="1" indent="-342900" algn="just">
              <a:buFont typeface="Wingdings" panose="05000000000000000000" pitchFamily="2" charset="2"/>
              <a:buChar char="q"/>
            </a:pPr>
            <a:r>
              <a:rPr lang="en-US" sz="2400" dirty="0">
                <a:solidFill>
                  <a:srgbClr val="222222"/>
                </a:solidFill>
                <a:latin typeface="Nunito" pitchFamily="2" charset="0"/>
              </a:rPr>
              <a:t>H</a:t>
            </a:r>
            <a:r>
              <a:rPr lang="en-US" sz="2400" b="0" i="0" dirty="0">
                <a:solidFill>
                  <a:srgbClr val="222222"/>
                </a:solidFill>
                <a:effectLst/>
                <a:latin typeface="Nunito" pitchFamily="2" charset="0"/>
              </a:rPr>
              <a:t>ow humans understand</a:t>
            </a:r>
          </a:p>
          <a:p>
            <a:pPr marL="800100" lvl="1" indent="-342900" algn="just">
              <a:buFont typeface="Wingdings" panose="05000000000000000000" pitchFamily="2" charset="2"/>
              <a:buChar char="q"/>
            </a:pPr>
            <a:r>
              <a:rPr lang="en-US" sz="2400" dirty="0">
                <a:solidFill>
                  <a:srgbClr val="222222"/>
                </a:solidFill>
                <a:latin typeface="Nunito" pitchFamily="2" charset="0"/>
              </a:rPr>
              <a:t>C</a:t>
            </a:r>
            <a:r>
              <a:rPr lang="en-US" sz="2400" b="0" i="0" dirty="0">
                <a:solidFill>
                  <a:srgbClr val="222222"/>
                </a:solidFill>
                <a:effectLst/>
                <a:latin typeface="Nunito" pitchFamily="2" charset="0"/>
              </a:rPr>
              <a:t>linically meaningful relationships</a:t>
            </a:r>
          </a:p>
          <a:p>
            <a:pPr marL="800100" lvl="1" indent="-342900" algn="just">
              <a:buFont typeface="Wingdings" panose="05000000000000000000" pitchFamily="2" charset="2"/>
              <a:buChar char="q"/>
            </a:pPr>
            <a:endParaRPr lang="en-US" sz="2400" b="0" i="0" dirty="0">
              <a:solidFill>
                <a:srgbClr val="222222"/>
              </a:solidFill>
              <a:effectLst/>
              <a:latin typeface="Nunito" pitchFamily="2" charset="0"/>
            </a:endParaRPr>
          </a:p>
          <a:p>
            <a:pPr marL="342900" indent="-342900" algn="just">
              <a:buFont typeface="Wingdings" panose="05000000000000000000" pitchFamily="2" charset="2"/>
              <a:buChar char="q"/>
            </a:pPr>
            <a:r>
              <a:rPr lang="en-US" sz="2400" dirty="0">
                <a:solidFill>
                  <a:srgbClr val="222222"/>
                </a:solidFill>
                <a:latin typeface="Nunito" pitchFamily="2" charset="0"/>
              </a:rPr>
              <a:t>I</a:t>
            </a:r>
            <a:r>
              <a:rPr lang="en-US" sz="2400" b="0" i="0" dirty="0">
                <a:solidFill>
                  <a:srgbClr val="222222"/>
                </a:solidFill>
                <a:effectLst/>
                <a:latin typeface="Nunito" pitchFamily="2" charset="0"/>
              </a:rPr>
              <a:t>nputs to a model</a:t>
            </a:r>
            <a:r>
              <a:rPr lang="fa-IR" sz="2400" b="0" i="0" dirty="0">
                <a:solidFill>
                  <a:srgbClr val="222222"/>
                </a:solidFill>
                <a:effectLst/>
                <a:latin typeface="Nunito" pitchFamily="2" charset="0"/>
              </a:rPr>
              <a:t>:</a:t>
            </a:r>
          </a:p>
          <a:p>
            <a:pPr marL="800100" lvl="1" indent="-342900" algn="just">
              <a:buFont typeface="Wingdings" panose="05000000000000000000" pitchFamily="2" charset="2"/>
              <a:buChar char="q"/>
            </a:pPr>
            <a:r>
              <a:rPr lang="en-US" sz="2400" b="0" i="0" dirty="0">
                <a:solidFill>
                  <a:srgbClr val="222222"/>
                </a:solidFill>
                <a:effectLst/>
                <a:latin typeface="Nunito" pitchFamily="2" charset="0"/>
              </a:rPr>
              <a:t>Age </a:t>
            </a:r>
            <a:endParaRPr lang="fa-IR" sz="2400" b="0" i="0" dirty="0">
              <a:solidFill>
                <a:srgbClr val="222222"/>
              </a:solidFill>
              <a:effectLst/>
              <a:latin typeface="Nunito" pitchFamily="2" charset="0"/>
            </a:endParaRPr>
          </a:p>
          <a:p>
            <a:pPr marL="800100" lvl="1" indent="-342900" algn="just">
              <a:buFont typeface="Wingdings" panose="05000000000000000000" pitchFamily="2" charset="2"/>
              <a:buChar char="q"/>
            </a:pPr>
            <a:r>
              <a:rPr lang="en-US" sz="2400" b="0" i="0" dirty="0">
                <a:solidFill>
                  <a:srgbClr val="222222"/>
                </a:solidFill>
                <a:effectLst/>
                <a:latin typeface="Nunito" pitchFamily="2" charset="0"/>
              </a:rPr>
              <a:t>Performance: </a:t>
            </a:r>
            <a:r>
              <a:rPr lang="en-US" sz="2400" b="0" i="0" dirty="0" err="1">
                <a:solidFill>
                  <a:srgbClr val="222222"/>
                </a:solidFill>
                <a:effectLst/>
                <a:latin typeface="Nunito" pitchFamily="2" charset="0"/>
              </a:rPr>
              <a:t>TestScore</a:t>
            </a:r>
            <a:r>
              <a:rPr lang="en-US" sz="2400" b="0" i="0" dirty="0">
                <a:solidFill>
                  <a:srgbClr val="222222"/>
                </a:solidFill>
                <a:effectLst/>
                <a:latin typeface="Nunito" pitchFamily="2" charset="0"/>
              </a:rPr>
              <a:t>:</a:t>
            </a:r>
          </a:p>
          <a:p>
            <a:pPr marL="800100" lvl="1" indent="-342900" algn="just">
              <a:buFont typeface="Wingdings" panose="05000000000000000000" pitchFamily="2" charset="2"/>
              <a:buChar char="q"/>
            </a:pPr>
            <a:endParaRPr lang="en-US" sz="2400" b="0" i="0" dirty="0">
              <a:solidFill>
                <a:srgbClr val="222222"/>
              </a:solidFill>
              <a:effectLst/>
              <a:latin typeface="Nunito" pitchFamily="2" charset="0"/>
            </a:endParaRPr>
          </a:p>
          <a:p>
            <a:pPr marL="457200" indent="-457200" algn="just">
              <a:buFont typeface="Wingdings" panose="05000000000000000000" pitchFamily="2" charset="2"/>
              <a:buChar char="q"/>
            </a:pPr>
            <a:r>
              <a:rPr lang="en-US" sz="2400" b="0" i="0" dirty="0">
                <a:solidFill>
                  <a:srgbClr val="222222"/>
                </a:solidFill>
                <a:effectLst/>
                <a:latin typeface="Nunito" pitchFamily="2" charset="0"/>
              </a:rPr>
              <a:t>f(x) ≡ x,</a:t>
            </a: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Feature space can be described</a:t>
            </a:r>
          </a:p>
          <a:p>
            <a:pPr marL="342900" indent="-342900" algn="just">
              <a:buFont typeface="Wingdings" panose="05000000000000000000" pitchFamily="2" charset="2"/>
              <a:buChar char="q"/>
            </a:pPr>
            <a:endParaRPr lang="en-US" sz="2400" b="0" i="0" dirty="0">
              <a:solidFill>
                <a:srgbClr val="222222"/>
              </a:solidFill>
              <a:effectLst/>
              <a:latin typeface="Nunito" pitchFamily="2" charset="0"/>
            </a:endParaRPr>
          </a:p>
          <a:p>
            <a:pPr marL="342900" indent="-342900" algn="just">
              <a:buFont typeface="Wingdings" panose="05000000000000000000" pitchFamily="2" charset="2"/>
              <a:buChar char="q"/>
            </a:pPr>
            <a:endParaRPr lang="en-US" sz="2400" b="0" i="0" dirty="0">
              <a:solidFill>
                <a:srgbClr val="222222"/>
              </a:solidFill>
              <a:effectLst/>
              <a:latin typeface="Nunito" pitchFamily="2" charset="0"/>
            </a:endParaRPr>
          </a:p>
          <a:p>
            <a:pPr marL="342900" indent="-342900" algn="just">
              <a:buFont typeface="Wingdings" panose="05000000000000000000" pitchFamily="2" charset="2"/>
              <a:buChar char="q"/>
            </a:pPr>
            <a:endParaRPr lang="en-US" sz="2400" b="0" i="0" dirty="0">
              <a:solidFill>
                <a:srgbClr val="222222"/>
              </a:solidFill>
              <a:effectLst/>
              <a:latin typeface="Nunito" pitchFamily="2" charset="0"/>
            </a:endParaRPr>
          </a:p>
        </p:txBody>
      </p:sp>
      <p:sp>
        <p:nvSpPr>
          <p:cNvPr id="11" name="Footer Placeholder 3">
            <a:extLst>
              <a:ext uri="{FF2B5EF4-FFF2-40B4-BE49-F238E27FC236}">
                <a16:creationId xmlns:a16="http://schemas.microsoft.com/office/drawing/2014/main" id="{F6C81DDF-130B-63ED-DA70-26E9E9B55753}"/>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12" name="Diagram 11">
            <a:extLst>
              <a:ext uri="{FF2B5EF4-FFF2-40B4-BE49-F238E27FC236}">
                <a16:creationId xmlns:a16="http://schemas.microsoft.com/office/drawing/2014/main" id="{6361B077-B68C-AD1B-EAB2-D69542B73DB0}"/>
              </a:ext>
            </a:extLst>
          </p:cNvPr>
          <p:cNvGraphicFramePr/>
          <p:nvPr>
            <p:extLst>
              <p:ext uri="{D42A27DB-BD31-4B8C-83A1-F6EECF244321}">
                <p14:modId xmlns:p14="http://schemas.microsoft.com/office/powerpoint/2010/main" val="917542193"/>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811346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14</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Recommendation One</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1938992"/>
          </a:xfrm>
          <a:prstGeom prst="rect">
            <a:avLst/>
          </a:prstGeom>
          <a:noFill/>
        </p:spPr>
        <p:txBody>
          <a:bodyPr wrap="square" rtlCol="1">
            <a:spAutoFit/>
          </a:bodyPr>
          <a:lstStyle/>
          <a:p>
            <a:pPr marL="342900" indent="-342900">
              <a:buFont typeface="Wingdings" panose="05000000000000000000" pitchFamily="2" charset="2"/>
              <a:buChar char="q"/>
            </a:pPr>
            <a:r>
              <a:rPr lang="en-US" sz="2400" dirty="0">
                <a:latin typeface="Nunito" pitchFamily="2" charset="0"/>
              </a:rPr>
              <a:t>Wholesale application of AI/ML methods should be seen as exploratory analyses</a:t>
            </a:r>
          </a:p>
          <a:p>
            <a:pPr marL="342900" indent="-342900">
              <a:buFont typeface="Wingdings" panose="05000000000000000000" pitchFamily="2" charset="2"/>
              <a:buChar char="q"/>
            </a:pPr>
            <a:endParaRPr lang="en-US" sz="2400" dirty="0">
              <a:latin typeface="Nunito" pitchFamily="2" charset="0"/>
            </a:endParaRPr>
          </a:p>
          <a:p>
            <a:pPr marL="342900" indent="-342900">
              <a:buFont typeface="Wingdings" panose="05000000000000000000" pitchFamily="2" charset="2"/>
              <a:buChar char="q"/>
            </a:pPr>
            <a:r>
              <a:rPr lang="en-US" sz="2400" dirty="0">
                <a:latin typeface="Nunito" pitchFamily="2" charset="0"/>
              </a:rPr>
              <a:t>Constructing a transparent and interpretable model.</a:t>
            </a:r>
          </a:p>
          <a:p>
            <a:pPr marL="342900" indent="-342900">
              <a:buFont typeface="Wingdings" panose="05000000000000000000" pitchFamily="2" charset="2"/>
              <a:buChar char="q"/>
            </a:pPr>
            <a:endParaRPr lang="en-US" sz="2400" dirty="0">
              <a:latin typeface="Nunito" pitchFamily="2" charset="0"/>
            </a:endParaRPr>
          </a:p>
        </p:txBody>
      </p:sp>
      <p:sp>
        <p:nvSpPr>
          <p:cNvPr id="11" name="Footer Placeholder 3">
            <a:extLst>
              <a:ext uri="{FF2B5EF4-FFF2-40B4-BE49-F238E27FC236}">
                <a16:creationId xmlns:a16="http://schemas.microsoft.com/office/drawing/2014/main" id="{F6C81DDF-130B-63ED-DA70-26E9E9B55753}"/>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18" name="Diagram 17">
            <a:extLst>
              <a:ext uri="{FF2B5EF4-FFF2-40B4-BE49-F238E27FC236}">
                <a16:creationId xmlns:a16="http://schemas.microsoft.com/office/drawing/2014/main" id="{11056A3A-DCC0-5546-9220-73143037BA1B}"/>
              </a:ext>
            </a:extLst>
          </p:cNvPr>
          <p:cNvGraphicFramePr/>
          <p:nvPr>
            <p:extLst>
              <p:ext uri="{D42A27DB-BD31-4B8C-83A1-F6EECF244321}">
                <p14:modId xmlns:p14="http://schemas.microsoft.com/office/powerpoint/2010/main" val="3268722161"/>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10783456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15</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Recommendation Two</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970318"/>
          </a:xfrm>
          <a:prstGeom prst="rect">
            <a:avLst/>
          </a:prstGeom>
          <a:noFill/>
        </p:spPr>
        <p:txBody>
          <a:bodyPr wrap="square" rtlCol="1">
            <a:spAutoFit/>
          </a:bodyPr>
          <a:lstStyle/>
          <a:p>
            <a:pPr marL="342900" indent="-342900">
              <a:buFont typeface="Wingdings" panose="05000000000000000000" pitchFamily="2" charset="2"/>
              <a:buChar char="q"/>
            </a:pPr>
            <a:r>
              <a:rPr lang="en-US" sz="2400" dirty="0">
                <a:latin typeface="Nunito" pitchFamily="2" charset="0"/>
              </a:rPr>
              <a:t>Multivariate data </a:t>
            </a:r>
          </a:p>
          <a:p>
            <a:pPr marL="800100" lvl="1" indent="-342900">
              <a:buFont typeface="Wingdings" panose="05000000000000000000" pitchFamily="2" charset="2"/>
              <a:buChar char="q"/>
            </a:pPr>
            <a:r>
              <a:rPr lang="en-US" sz="2000" dirty="0">
                <a:latin typeface="Nunito" pitchFamily="2" charset="0"/>
              </a:rPr>
              <a:t>High-volume</a:t>
            </a:r>
          </a:p>
          <a:p>
            <a:pPr marL="800100" lvl="1" indent="-342900">
              <a:buFont typeface="Wingdings" panose="05000000000000000000" pitchFamily="2" charset="2"/>
              <a:buChar char="q"/>
            </a:pPr>
            <a:r>
              <a:rPr lang="en-US" sz="2000" dirty="0">
                <a:latin typeface="Nunito" pitchFamily="2" charset="0"/>
              </a:rPr>
              <a:t>High-dimensional</a:t>
            </a:r>
          </a:p>
          <a:p>
            <a:pPr marL="800100" lvl="1" indent="-342900">
              <a:buFont typeface="Wingdings" panose="05000000000000000000" pitchFamily="2" charset="2"/>
              <a:buChar char="q"/>
            </a:pPr>
            <a:endParaRPr lang="en-US" sz="2000" dirty="0">
              <a:latin typeface="Nunito" pitchFamily="2" charset="0"/>
            </a:endParaRPr>
          </a:p>
          <a:p>
            <a:pPr marL="342900" indent="-342900">
              <a:buFont typeface="Wingdings" panose="05000000000000000000" pitchFamily="2" charset="2"/>
              <a:buChar char="q"/>
            </a:pPr>
            <a:r>
              <a:rPr lang="en-US" sz="2400" dirty="0">
                <a:latin typeface="Nunito" pitchFamily="2" charset="0"/>
              </a:rPr>
              <a:t>Feature representations f </a:t>
            </a:r>
          </a:p>
          <a:p>
            <a:pPr marL="342900" indent="-342900">
              <a:buFont typeface="Wingdings" panose="05000000000000000000" pitchFamily="2" charset="2"/>
              <a:buChar char="q"/>
            </a:pPr>
            <a:r>
              <a:rPr lang="en-US" sz="2400" dirty="0">
                <a:latin typeface="Nunito" pitchFamily="2" charset="0"/>
              </a:rPr>
              <a:t>For downstream task g</a:t>
            </a:r>
          </a:p>
          <a:p>
            <a:pPr marL="342900" indent="-342900">
              <a:buFont typeface="Wingdings" panose="05000000000000000000" pitchFamily="2" charset="2"/>
              <a:buChar char="q"/>
            </a:pPr>
            <a:endParaRPr lang="en-US" sz="2400" dirty="0">
              <a:latin typeface="Nunito" pitchFamily="2" charset="0"/>
            </a:endParaRPr>
          </a:p>
          <a:p>
            <a:pPr marL="342900" indent="-342900">
              <a:buFont typeface="Wingdings" panose="05000000000000000000" pitchFamily="2" charset="2"/>
              <a:buChar char="q"/>
            </a:pPr>
            <a:r>
              <a:rPr lang="en-US" sz="2400" dirty="0">
                <a:latin typeface="Nunito" pitchFamily="2" charset="0"/>
              </a:rPr>
              <a:t>Opaque models</a:t>
            </a:r>
            <a:r>
              <a:rPr lang="en-US" sz="2400" dirty="0">
                <a:latin typeface="Nunito" pitchFamily="2" charset="0"/>
                <a:sym typeface="Wingdings" panose="05000000000000000000" pitchFamily="2" charset="2"/>
              </a:rPr>
              <a:t> should be treated as a pre-processing ‘module’ </a:t>
            </a:r>
          </a:p>
          <a:p>
            <a:pPr marL="342900" indent="-342900">
              <a:buFont typeface="Wingdings" panose="05000000000000000000" pitchFamily="2" charset="2"/>
              <a:buChar char="q"/>
            </a:pPr>
            <a:endParaRPr lang="en-US" sz="2400" dirty="0">
              <a:latin typeface="Nunito" pitchFamily="2" charset="0"/>
              <a:sym typeface="Wingdings" panose="05000000000000000000" pitchFamily="2" charset="2"/>
            </a:endParaRPr>
          </a:p>
          <a:p>
            <a:pPr marL="342900" indent="-342900">
              <a:buFont typeface="Wingdings" panose="05000000000000000000" pitchFamily="2" charset="2"/>
              <a:buChar char="q"/>
            </a:pPr>
            <a:r>
              <a:rPr lang="en-US" sz="2400" dirty="0">
                <a:latin typeface="Nunito" pitchFamily="2" charset="0"/>
              </a:rPr>
              <a:t>Downstream task g that depends on the feature representation should be implemented using models that meet interpretability criteria</a:t>
            </a:r>
          </a:p>
        </p:txBody>
      </p:sp>
      <p:sp>
        <p:nvSpPr>
          <p:cNvPr id="11" name="Footer Placeholder 3">
            <a:extLst>
              <a:ext uri="{FF2B5EF4-FFF2-40B4-BE49-F238E27FC236}">
                <a16:creationId xmlns:a16="http://schemas.microsoft.com/office/drawing/2014/main" id="{F6C81DDF-130B-63ED-DA70-26E9E9B55753}"/>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10" name="Diagram 9">
            <a:extLst>
              <a:ext uri="{FF2B5EF4-FFF2-40B4-BE49-F238E27FC236}">
                <a16:creationId xmlns:a16="http://schemas.microsoft.com/office/drawing/2014/main" id="{40343B62-4813-AFED-7D08-D94E7A46423C}"/>
              </a:ext>
            </a:extLst>
          </p:cNvPr>
          <p:cNvGraphicFramePr/>
          <p:nvPr>
            <p:extLst>
              <p:ext uri="{D42A27DB-BD31-4B8C-83A1-F6EECF244321}">
                <p14:modId xmlns:p14="http://schemas.microsoft.com/office/powerpoint/2010/main" val="3596335917"/>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36309540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16</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Criticism and Improvements</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1938992"/>
          </a:xfrm>
          <a:prstGeom prst="rect">
            <a:avLst/>
          </a:prstGeom>
          <a:noFill/>
        </p:spPr>
        <p:txBody>
          <a:bodyPr wrap="square" rtlCol="1">
            <a:spAutoFit/>
          </a:bodyPr>
          <a:lstStyle/>
          <a:p>
            <a:pPr marL="342900" indent="-342900" algn="just">
              <a:buFont typeface="Wingdings" panose="05000000000000000000" pitchFamily="2" charset="2"/>
              <a:buChar char="q"/>
            </a:pPr>
            <a:r>
              <a:rPr lang="en-US" sz="2400" dirty="0">
                <a:latin typeface="Nunito" pitchFamily="2" charset="0"/>
              </a:rPr>
              <a:t>Does not provide sufficient explanations about </a:t>
            </a:r>
            <a:r>
              <a:rPr lang="en-US" sz="2400" b="1" dirty="0">
                <a:effectLst>
                  <a:outerShdw blurRad="38100" dist="38100" dir="2700000" algn="tl">
                    <a:srgbClr val="000000">
                      <a:alpha val="43137"/>
                    </a:srgbClr>
                  </a:outerShdw>
                </a:effectLst>
                <a:latin typeface="Nunito" pitchFamily="2" charset="0"/>
              </a:rPr>
              <a:t>Reliability and Validity </a:t>
            </a:r>
          </a:p>
          <a:p>
            <a:pPr marL="342900" indent="-342900" algn="just">
              <a:buFont typeface="Wingdings" panose="05000000000000000000" pitchFamily="2" charset="2"/>
              <a:buChar char="q"/>
            </a:pPr>
            <a:endParaRPr lang="en-US" sz="2400" dirty="0">
              <a:latin typeface="Nunito" pitchFamily="2" charset="0"/>
            </a:endParaRPr>
          </a:p>
          <a:p>
            <a:pPr marL="342900" indent="-342900" algn="just">
              <a:buFont typeface="Wingdings" panose="05000000000000000000" pitchFamily="2" charset="2"/>
              <a:buChar char="q"/>
            </a:pPr>
            <a:r>
              <a:rPr lang="en-US" sz="2400" dirty="0">
                <a:latin typeface="Nunito" pitchFamily="2" charset="0"/>
              </a:rPr>
              <a:t> Does not provide </a:t>
            </a:r>
            <a:r>
              <a:rPr lang="en-US" sz="2400" b="1" dirty="0">
                <a:effectLst>
                  <a:outerShdw blurRad="38100" dist="38100" dir="2700000" algn="tl">
                    <a:srgbClr val="000000">
                      <a:alpha val="43137"/>
                    </a:srgbClr>
                  </a:outerShdw>
                </a:effectLst>
                <a:latin typeface="Nunito" pitchFamily="2" charset="0"/>
              </a:rPr>
              <a:t>Practical Metrics </a:t>
            </a:r>
            <a:r>
              <a:rPr lang="en-US" sz="2400" dirty="0">
                <a:latin typeface="Nunito" pitchFamily="2" charset="0"/>
              </a:rPr>
              <a:t>for assessing level of Understandability of employed models which we can use then for comparing models with each other.</a:t>
            </a:r>
          </a:p>
        </p:txBody>
      </p:sp>
      <p:sp>
        <p:nvSpPr>
          <p:cNvPr id="11" name="Footer Placeholder 3">
            <a:extLst>
              <a:ext uri="{FF2B5EF4-FFF2-40B4-BE49-F238E27FC236}">
                <a16:creationId xmlns:a16="http://schemas.microsoft.com/office/drawing/2014/main" id="{F6C81DDF-130B-63ED-DA70-26E9E9B55753}"/>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12" name="Diagram 11">
            <a:extLst>
              <a:ext uri="{FF2B5EF4-FFF2-40B4-BE49-F238E27FC236}">
                <a16:creationId xmlns:a16="http://schemas.microsoft.com/office/drawing/2014/main" id="{E68E0EF3-D5B6-10BE-814D-B9D910107442}"/>
              </a:ext>
            </a:extLst>
          </p:cNvPr>
          <p:cNvGraphicFramePr/>
          <p:nvPr>
            <p:extLst>
              <p:ext uri="{D42A27DB-BD31-4B8C-83A1-F6EECF244321}">
                <p14:modId xmlns:p14="http://schemas.microsoft.com/office/powerpoint/2010/main" val="2417740693"/>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3342791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7FC6FD9-9BF8-E0B8-4F0A-C1C86453F0D6}"/>
              </a:ext>
            </a:extLst>
          </p:cNvPr>
          <p:cNvPicPr>
            <a:picLocks noChangeAspect="1"/>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6177" b="17022"/>
          <a:stretch/>
        </p:blipFill>
        <p:spPr>
          <a:xfrm rot="20883553">
            <a:off x="3916368" y="2241299"/>
            <a:ext cx="4359262" cy="1942319"/>
          </a:xfrm>
          <a:prstGeom prst="rect">
            <a:avLst/>
          </a:prstGeom>
        </p:spPr>
      </p:pic>
    </p:spTree>
    <p:extLst>
      <p:ext uri="{BB962C8B-B14F-4D97-AF65-F5344CB8AC3E}">
        <p14:creationId xmlns:p14="http://schemas.microsoft.com/office/powerpoint/2010/main" val="1012120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2</a:t>
            </a:fld>
            <a:endParaRPr lang="en-US" dirty="0">
              <a:solidFill>
                <a:schemeClr val="bg1"/>
              </a:solidFill>
              <a:latin typeface="Nunito" pitchFamily="2" charset="0"/>
            </a:endParaRPr>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endParaRPr lang="en-US" sz="2400" b="1" dirty="0">
              <a:solidFill>
                <a:schemeClr val="bg1"/>
              </a:solidFill>
              <a:latin typeface="Nunito" pitchFamily="2" charset="0"/>
              <a:cs typeface="B Titr" panose="00000700000000000000" pitchFamily="2" charset="-78"/>
            </a:endParaRPr>
          </a:p>
        </p:txBody>
      </p:sp>
      <p:sp>
        <p:nvSpPr>
          <p:cNvPr id="4" name="Footer Placeholder 3">
            <a:extLst>
              <a:ext uri="{FF2B5EF4-FFF2-40B4-BE49-F238E27FC236}">
                <a16:creationId xmlns:a16="http://schemas.microsoft.com/office/drawing/2014/main" id="{AB7F6AEF-16EE-47CE-B8D4-168B303CBB60}"/>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graphicFrame>
        <p:nvGraphicFramePr>
          <p:cNvPr id="2" name="Diagram 1">
            <a:extLst>
              <a:ext uri="{FF2B5EF4-FFF2-40B4-BE49-F238E27FC236}">
                <a16:creationId xmlns:a16="http://schemas.microsoft.com/office/drawing/2014/main" id="{59C90EBB-C384-4F75-92DD-0CC9F4A1DD7B}"/>
              </a:ext>
            </a:extLst>
          </p:cNvPr>
          <p:cNvGraphicFramePr/>
          <p:nvPr>
            <p:extLst>
              <p:ext uri="{D42A27DB-BD31-4B8C-83A1-F6EECF244321}">
                <p14:modId xmlns:p14="http://schemas.microsoft.com/office/powerpoint/2010/main" val="1601547316"/>
              </p:ext>
            </p:extLst>
          </p:nvPr>
        </p:nvGraphicFramePr>
        <p:xfrm>
          <a:off x="617517" y="1827860"/>
          <a:ext cx="10138306" cy="382638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9">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graphicFrame>
        <p:nvGraphicFramePr>
          <p:cNvPr id="6" name="Diagram 5">
            <a:extLst>
              <a:ext uri="{FF2B5EF4-FFF2-40B4-BE49-F238E27FC236}">
                <a16:creationId xmlns:a16="http://schemas.microsoft.com/office/drawing/2014/main" id="{AC87464F-D6E4-C1CB-1DDF-88DBA0D5F211}"/>
              </a:ext>
            </a:extLst>
          </p:cNvPr>
          <p:cNvGraphicFramePr/>
          <p:nvPr>
            <p:extLst>
              <p:ext uri="{D42A27DB-BD31-4B8C-83A1-F6EECF244321}">
                <p14:modId xmlns:p14="http://schemas.microsoft.com/office/powerpoint/2010/main" val="3596335917"/>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custDataLst>
      <p:tags r:id="rId1"/>
    </p:custDataLst>
    <p:extLst>
      <p:ext uri="{BB962C8B-B14F-4D97-AF65-F5344CB8AC3E}">
        <p14:creationId xmlns:p14="http://schemas.microsoft.com/office/powerpoint/2010/main" val="317364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graphicEl>
                                              <a:dgm id="{1E82A132-08A4-44DE-9752-72CFAA7CC251}"/>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graphicEl>
                                              <a:dgm id="{5E78D714-8F38-4935-ACE9-B3DE71CA0348}"/>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graphicEl>
                                              <a:dgm id="{B72AE9E5-111B-490F-950B-E199FD1EF80C}"/>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graphicEl>
                                              <a:dgm id="{01C4DA62-D90A-4F13-AF37-D01616D71DAE}"/>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graphicEl>
                                              <a:dgm id="{C21030A3-F44E-4928-8B77-13FAEBD9C504}"/>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graphicEl>
                                              <a:dgm id="{5E1F7D6A-2AC9-4765-9E44-40F2333E01BB}"/>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117E7136-B5A7-062D-340C-691C0CC7B7DB}"/>
              </a:ext>
            </a:extLst>
          </p:cNvPr>
          <p:cNvPicPr>
            <a:picLocks noChangeAspect="1" noChangeArrowheads="1"/>
          </p:cNvPicPr>
          <p:nvPr/>
        </p:nvPicPr>
        <p:blipFill rotWithShape="1">
          <a:blip r:embed="rId4">
            <a:duotone>
              <a:schemeClr val="accent1">
                <a:shade val="45000"/>
                <a:satMod val="135000"/>
              </a:schemeClr>
              <a:prstClr val="white"/>
            </a:duotone>
            <a:extLst>
              <a:ext uri="{28A0092B-C50C-407E-A947-70E740481C1C}">
                <a14:useLocalDpi xmlns:a14="http://schemas.microsoft.com/office/drawing/2010/main" val="0"/>
              </a:ext>
            </a:extLst>
          </a:blip>
          <a:srcRect l="20899" r="25126"/>
          <a:stretch/>
        </p:blipFill>
        <p:spPr bwMode="auto">
          <a:xfrm>
            <a:off x="6987396" y="2866183"/>
            <a:ext cx="3577190" cy="3501559"/>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3</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Introduction</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sp>
        <p:nvSpPr>
          <p:cNvPr id="10" name="TextBox 9">
            <a:extLst>
              <a:ext uri="{FF2B5EF4-FFF2-40B4-BE49-F238E27FC236}">
                <a16:creationId xmlns:a16="http://schemas.microsoft.com/office/drawing/2014/main" id="{405D00C2-1AA8-8F3F-30FF-C9BE8BB7D725}"/>
              </a:ext>
            </a:extLst>
          </p:cNvPr>
          <p:cNvSpPr txBox="1"/>
          <p:nvPr/>
        </p:nvSpPr>
        <p:spPr>
          <a:xfrm>
            <a:off x="495945" y="1258902"/>
            <a:ext cx="10259877" cy="3370153"/>
          </a:xfrm>
          <a:prstGeom prst="rect">
            <a:avLst/>
          </a:prstGeom>
          <a:noFill/>
        </p:spPr>
        <p:txBody>
          <a:bodyPr wrap="square">
            <a:spAutoFit/>
          </a:bodyPr>
          <a:lstStyle/>
          <a:p>
            <a:pPr marL="285750" indent="-285750" algn="just">
              <a:lnSpc>
                <a:spcPct val="150000"/>
              </a:lnSpc>
              <a:buClr>
                <a:schemeClr val="accent1"/>
              </a:buClr>
              <a:buSzPct val="95000"/>
              <a:buFont typeface="Wingdings" panose="05000000000000000000" pitchFamily="2" charset="2"/>
              <a:buChar char="q"/>
            </a:pPr>
            <a:r>
              <a:rPr lang="en-US" sz="2400" dirty="0">
                <a:solidFill>
                  <a:srgbClr val="222222"/>
                </a:solidFill>
                <a:latin typeface="Nunito" pitchFamily="2" charset="0"/>
              </a:rPr>
              <a:t>E</a:t>
            </a:r>
            <a:r>
              <a:rPr lang="en-US" sz="2400" b="0" i="0" dirty="0">
                <a:solidFill>
                  <a:srgbClr val="222222"/>
                </a:solidFill>
                <a:effectLst/>
                <a:latin typeface="Nunito" pitchFamily="2" charset="0"/>
              </a:rPr>
              <a:t>xplainable AI ("</a:t>
            </a:r>
            <a:r>
              <a:rPr lang="en-US" sz="2400" b="1" i="0" dirty="0">
                <a:solidFill>
                  <a:srgbClr val="C00000"/>
                </a:solidFill>
                <a:effectLst/>
                <a:latin typeface="Nunito" pitchFamily="2" charset="0"/>
              </a:rPr>
              <a:t>XAI</a:t>
            </a:r>
            <a:r>
              <a:rPr lang="en-US" sz="2400" b="0" i="0" dirty="0">
                <a:solidFill>
                  <a:srgbClr val="222222"/>
                </a:solidFill>
                <a:effectLst/>
                <a:latin typeface="Nunito" pitchFamily="2" charset="0"/>
              </a:rPr>
              <a:t>”) in context of psychiatric/mental health applications.</a:t>
            </a:r>
            <a:endParaRPr lang="en-US" sz="2400" dirty="0">
              <a:solidFill>
                <a:srgbClr val="222222"/>
              </a:solidFill>
              <a:latin typeface="Nunito" pitchFamily="2" charset="0"/>
            </a:endParaRPr>
          </a:p>
          <a:p>
            <a:pPr marL="285750" indent="-285750" algn="just">
              <a:lnSpc>
                <a:spcPct val="150000"/>
              </a:lnSpc>
              <a:buSzPct val="90000"/>
              <a:buFont typeface="Wingdings" panose="05000000000000000000" pitchFamily="2" charset="2"/>
              <a:buChar char="q"/>
            </a:pPr>
            <a:r>
              <a:rPr lang="en-US" sz="2400" b="0" i="0" dirty="0">
                <a:solidFill>
                  <a:srgbClr val="222222"/>
                </a:solidFill>
                <a:effectLst/>
                <a:latin typeface="Nunito" pitchFamily="2" charset="0"/>
              </a:rPr>
              <a:t>Emerging skepticism for the “black box” model. </a:t>
            </a:r>
          </a:p>
          <a:p>
            <a:pPr marL="742950" lvl="1" indent="-285750" algn="just">
              <a:buSzPct val="90000"/>
              <a:buFont typeface="Wingdings" panose="05000000000000000000" pitchFamily="2" charset="2"/>
              <a:buChar char="q"/>
            </a:pPr>
            <a:r>
              <a:rPr lang="en-US" sz="2400" b="0" i="0" dirty="0">
                <a:solidFill>
                  <a:srgbClr val="222222"/>
                </a:solidFill>
                <a:effectLst/>
                <a:latin typeface="Nunito" pitchFamily="2" charset="0"/>
              </a:rPr>
              <a:t>Opaque</a:t>
            </a:r>
          </a:p>
          <a:p>
            <a:pPr marL="742950" lvl="1" indent="-285750" algn="just">
              <a:buSzPct val="90000"/>
              <a:buFont typeface="Wingdings" panose="05000000000000000000" pitchFamily="2" charset="2"/>
              <a:buChar char="q"/>
            </a:pPr>
            <a:r>
              <a:rPr lang="en-US" sz="2400" dirty="0">
                <a:solidFill>
                  <a:srgbClr val="222222"/>
                </a:solidFill>
                <a:latin typeface="Nunito" pitchFamily="2" charset="0"/>
              </a:rPr>
              <a:t>Neural Networks</a:t>
            </a:r>
          </a:p>
          <a:p>
            <a:pPr marL="742950" lvl="1" indent="-285750" algn="just">
              <a:buSzPct val="90000"/>
              <a:buFont typeface="Wingdings" panose="05000000000000000000" pitchFamily="2" charset="2"/>
              <a:buChar char="q"/>
            </a:pPr>
            <a:r>
              <a:rPr lang="en-US" sz="2400" b="0" i="0" dirty="0">
                <a:solidFill>
                  <a:srgbClr val="222222"/>
                </a:solidFill>
                <a:effectLst/>
                <a:latin typeface="Nunito" pitchFamily="2" charset="0"/>
              </a:rPr>
              <a:t>Remarkable </a:t>
            </a:r>
            <a:r>
              <a:rPr lang="en-US" sz="2400" dirty="0">
                <a:solidFill>
                  <a:srgbClr val="222222"/>
                </a:solidFill>
                <a:latin typeface="Nunito" pitchFamily="2" charset="0"/>
              </a:rPr>
              <a:t>F</a:t>
            </a:r>
            <a:r>
              <a:rPr lang="en-US" sz="2400" b="0" i="0" dirty="0">
                <a:solidFill>
                  <a:srgbClr val="222222"/>
                </a:solidFill>
                <a:effectLst/>
                <a:latin typeface="Nunito" pitchFamily="2" charset="0"/>
              </a:rPr>
              <a:t>lexibility</a:t>
            </a:r>
            <a:r>
              <a:rPr lang="en-US" sz="2400" b="0" i="0" dirty="0">
                <a:solidFill>
                  <a:srgbClr val="222222"/>
                </a:solidFill>
                <a:effectLst/>
                <a:latin typeface="Nunito" pitchFamily="2" charset="0"/>
                <a:sym typeface="Wingdings" panose="05000000000000000000" pitchFamily="2" charset="2"/>
              </a:rPr>
              <a:t> </a:t>
            </a:r>
            <a:r>
              <a:rPr lang="en-US" sz="2400" dirty="0">
                <a:solidFill>
                  <a:srgbClr val="222222"/>
                </a:solidFill>
                <a:latin typeface="Nunito" pitchFamily="2" charset="0"/>
                <a:sym typeface="Wingdings" panose="05000000000000000000" pitchFamily="2" charset="2"/>
              </a:rPr>
              <a:t>I</a:t>
            </a:r>
            <a:r>
              <a:rPr lang="en-US" sz="2400" b="0" i="0" dirty="0">
                <a:solidFill>
                  <a:srgbClr val="222222"/>
                </a:solidFill>
                <a:effectLst/>
                <a:latin typeface="Nunito" pitchFamily="2" charset="0"/>
              </a:rPr>
              <a:t>ncreasing Opacity</a:t>
            </a:r>
            <a:endParaRPr lang="en-US" sz="2400" dirty="0">
              <a:solidFill>
                <a:srgbClr val="222222"/>
              </a:solidFill>
              <a:latin typeface="Nunito" pitchFamily="2" charset="0"/>
            </a:endParaRPr>
          </a:p>
          <a:p>
            <a:pPr lvl="1" algn="just">
              <a:lnSpc>
                <a:spcPct val="150000"/>
              </a:lnSpc>
              <a:buSzPct val="90000"/>
            </a:pPr>
            <a:endParaRPr lang="en-US" sz="2400" dirty="0">
              <a:solidFill>
                <a:srgbClr val="222222"/>
              </a:solidFill>
              <a:latin typeface="Nunito" pitchFamily="2" charset="0"/>
            </a:endParaRPr>
          </a:p>
        </p:txBody>
      </p:sp>
      <p:sp>
        <p:nvSpPr>
          <p:cNvPr id="14" name="Footer Placeholder 3">
            <a:extLst>
              <a:ext uri="{FF2B5EF4-FFF2-40B4-BE49-F238E27FC236}">
                <a16:creationId xmlns:a16="http://schemas.microsoft.com/office/drawing/2014/main" id="{26C6364D-6B90-0794-1E20-E7783DDA2198}"/>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2" name="Diagram 1">
            <a:extLst>
              <a:ext uri="{FF2B5EF4-FFF2-40B4-BE49-F238E27FC236}">
                <a16:creationId xmlns:a16="http://schemas.microsoft.com/office/drawing/2014/main" id="{BC7C659C-6646-4A7B-BEA9-89B4087A8AC7}"/>
              </a:ext>
            </a:extLst>
          </p:cNvPr>
          <p:cNvGraphicFramePr/>
          <p:nvPr>
            <p:extLst>
              <p:ext uri="{D42A27DB-BD31-4B8C-83A1-F6EECF244321}">
                <p14:modId xmlns:p14="http://schemas.microsoft.com/office/powerpoint/2010/main" val="1098140560"/>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ustDataLst>
      <p:tags r:id="rId1"/>
    </p:custDataLst>
    <p:extLst>
      <p:ext uri="{BB962C8B-B14F-4D97-AF65-F5344CB8AC3E}">
        <p14:creationId xmlns:p14="http://schemas.microsoft.com/office/powerpoint/2010/main" val="2418367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4</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Inductive Data-Driven Methods </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pic>
        <p:nvPicPr>
          <p:cNvPr id="3084" name="Picture 12" descr="Lab 5: Neural Networks">
            <a:extLst>
              <a:ext uri="{FF2B5EF4-FFF2-40B4-BE49-F238E27FC236}">
                <a16:creationId xmlns:a16="http://schemas.microsoft.com/office/drawing/2014/main" id="{D3A6CB82-E559-DA50-17FD-1E4C280BDBE6}"/>
              </a:ext>
            </a:extLst>
          </p:cNvPr>
          <p:cNvPicPr>
            <a:picLocks noChangeAspect="1" noChangeArrowheads="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676149" y="2095197"/>
            <a:ext cx="7899470" cy="3138189"/>
          </a:xfrm>
          <a:prstGeom prst="rect">
            <a:avLst/>
          </a:prstGeom>
          <a:noFill/>
          <a:extLst>
            <a:ext uri="{909E8E84-426E-40DD-AFC4-6F175D3DCCD1}">
              <a14:hiddenFill xmlns:a14="http://schemas.microsoft.com/office/drawing/2010/main">
                <a:solidFill>
                  <a:srgbClr val="FFFFFF"/>
                </a:solidFill>
              </a14:hiddenFill>
            </a:ext>
          </a:extLst>
        </p:spPr>
      </p:pic>
      <p:sp>
        <p:nvSpPr>
          <p:cNvPr id="10" name="Footer Placeholder 3">
            <a:extLst>
              <a:ext uri="{FF2B5EF4-FFF2-40B4-BE49-F238E27FC236}">
                <a16:creationId xmlns:a16="http://schemas.microsoft.com/office/drawing/2014/main" id="{053EE06E-5D5E-4723-E906-B2563C8F9C18}"/>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2" name="Diagram 1">
            <a:extLst>
              <a:ext uri="{FF2B5EF4-FFF2-40B4-BE49-F238E27FC236}">
                <a16:creationId xmlns:a16="http://schemas.microsoft.com/office/drawing/2014/main" id="{E2F492EF-0F4F-6EAA-70BA-29E315C59E6A}"/>
              </a:ext>
            </a:extLst>
          </p:cNvPr>
          <p:cNvGraphicFramePr/>
          <p:nvPr>
            <p:extLst>
              <p:ext uri="{D42A27DB-BD31-4B8C-83A1-F6EECF244321}">
                <p14:modId xmlns:p14="http://schemas.microsoft.com/office/powerpoint/2010/main" val="3046153242"/>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ustDataLst>
      <p:tags r:id="rId1"/>
    </p:custDataLst>
    <p:extLst>
      <p:ext uri="{BB962C8B-B14F-4D97-AF65-F5344CB8AC3E}">
        <p14:creationId xmlns:p14="http://schemas.microsoft.com/office/powerpoint/2010/main" val="1807298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5</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Inductive Data-Driven Methods </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pic>
        <p:nvPicPr>
          <p:cNvPr id="3076" name="Picture 4" descr="Improving medical decision trees by combining relevant health-care criteria  - ScienceDirect">
            <a:extLst>
              <a:ext uri="{FF2B5EF4-FFF2-40B4-BE49-F238E27FC236}">
                <a16:creationId xmlns:a16="http://schemas.microsoft.com/office/drawing/2014/main" id="{14D30178-A20C-94B0-6619-CB6ADAD6E7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15942" y="1287480"/>
            <a:ext cx="7819883" cy="4922052"/>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3">
            <a:extLst>
              <a:ext uri="{FF2B5EF4-FFF2-40B4-BE49-F238E27FC236}">
                <a16:creationId xmlns:a16="http://schemas.microsoft.com/office/drawing/2014/main" id="{2DE971F2-2BAA-C931-31DD-5BCD52551405}"/>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4" name="Diagram 3">
            <a:extLst>
              <a:ext uri="{FF2B5EF4-FFF2-40B4-BE49-F238E27FC236}">
                <a16:creationId xmlns:a16="http://schemas.microsoft.com/office/drawing/2014/main" id="{6F8E8353-884F-E84E-6CC7-391F10EB76FC}"/>
              </a:ext>
            </a:extLst>
          </p:cNvPr>
          <p:cNvGraphicFramePr/>
          <p:nvPr>
            <p:extLst>
              <p:ext uri="{D42A27DB-BD31-4B8C-83A1-F6EECF244321}">
                <p14:modId xmlns:p14="http://schemas.microsoft.com/office/powerpoint/2010/main" val="3446890100"/>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ustDataLst>
      <p:tags r:id="rId1"/>
    </p:custDataLst>
    <p:extLst>
      <p:ext uri="{BB962C8B-B14F-4D97-AF65-F5344CB8AC3E}">
        <p14:creationId xmlns:p14="http://schemas.microsoft.com/office/powerpoint/2010/main" val="3684837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6</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Intrinsic Interpretability </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pic>
        <p:nvPicPr>
          <p:cNvPr id="2050" name="Picture 2" descr="Explain Yourself - A Primer on ML Interpretability &amp; Explainability">
            <a:extLst>
              <a:ext uri="{FF2B5EF4-FFF2-40B4-BE49-F238E27FC236}">
                <a16:creationId xmlns:a16="http://schemas.microsoft.com/office/drawing/2014/main" id="{70D63EFD-BBDC-B0C5-C157-62A257452E03}"/>
              </a:ext>
            </a:extLst>
          </p:cNvPr>
          <p:cNvPicPr>
            <a:picLocks noChangeAspect="1" noChangeArrowheads="1"/>
          </p:cNvPicPr>
          <p:nvPr/>
        </p:nvPicPr>
        <p:blipFill>
          <a:blip r:embed="rId5">
            <a:duotone>
              <a:schemeClr val="accent1">
                <a:shade val="45000"/>
                <a:satMod val="135000"/>
              </a:schemeClr>
              <a:prstClr val="white"/>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5830684" y="2793795"/>
            <a:ext cx="4937538" cy="334595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sp>
        <p:nvSpPr>
          <p:cNvPr id="10" name="TextBox 9">
            <a:extLst>
              <a:ext uri="{FF2B5EF4-FFF2-40B4-BE49-F238E27FC236}">
                <a16:creationId xmlns:a16="http://schemas.microsoft.com/office/drawing/2014/main" id="{EF9C346A-01D7-5721-3130-0D9911DE6446}"/>
              </a:ext>
            </a:extLst>
          </p:cNvPr>
          <p:cNvSpPr txBox="1"/>
          <p:nvPr/>
        </p:nvSpPr>
        <p:spPr>
          <a:xfrm>
            <a:off x="458492" y="1325971"/>
            <a:ext cx="10259877" cy="3367204"/>
          </a:xfrm>
          <a:prstGeom prst="rect">
            <a:avLst/>
          </a:prstGeom>
          <a:noFill/>
        </p:spPr>
        <p:txBody>
          <a:bodyPr wrap="square">
            <a:spAutoFit/>
          </a:bodyPr>
          <a:lstStyle/>
          <a:p>
            <a:pPr marL="342900" indent="-342900" algn="just">
              <a:lnSpc>
                <a:spcPct val="150000"/>
              </a:lnSpc>
              <a:buFont typeface="Wingdings" panose="05000000000000000000" pitchFamily="2" charset="2"/>
              <a:buChar char="q"/>
            </a:pPr>
            <a:r>
              <a:rPr lang="en-US" sz="2400" dirty="0">
                <a:solidFill>
                  <a:srgbClr val="222222"/>
                </a:solidFill>
                <a:latin typeface="Nunito" pitchFamily="2" charset="0"/>
              </a:rPr>
              <a:t>Model Structure: Model’s parameterization </a:t>
            </a:r>
          </a:p>
          <a:p>
            <a:pPr marL="342900" indent="-342900" algn="just">
              <a:lnSpc>
                <a:spcPct val="150000"/>
              </a:lnSpc>
              <a:buFont typeface="Wingdings" panose="05000000000000000000" pitchFamily="2" charset="2"/>
              <a:buChar char="q"/>
            </a:pPr>
            <a:r>
              <a:rPr lang="en-US" sz="2400" dirty="0">
                <a:solidFill>
                  <a:srgbClr val="222222"/>
                </a:solidFill>
                <a:latin typeface="Nunito" pitchFamily="2" charset="0"/>
              </a:rPr>
              <a:t>Function: Computational processes that transform inputs to outputs </a:t>
            </a:r>
          </a:p>
          <a:p>
            <a:pPr marL="342900" indent="-342900" algn="just">
              <a:lnSpc>
                <a:spcPct val="150000"/>
              </a:lnSpc>
              <a:buFont typeface="Wingdings" panose="05000000000000000000" pitchFamily="2" charset="2"/>
              <a:buChar char="q"/>
            </a:pPr>
            <a:r>
              <a:rPr lang="en-US" sz="2400" dirty="0">
                <a:solidFill>
                  <a:srgbClr val="222222"/>
                </a:solidFill>
                <a:latin typeface="Nunito" pitchFamily="2" charset="0"/>
              </a:rPr>
              <a:t>Intrinsic Interpretability </a:t>
            </a:r>
          </a:p>
          <a:p>
            <a:pPr marL="800100" lvl="1" indent="-342900" algn="just">
              <a:lnSpc>
                <a:spcPct val="150000"/>
              </a:lnSpc>
              <a:buFont typeface="Wingdings" panose="05000000000000000000" pitchFamily="2" charset="2"/>
              <a:buChar char="q"/>
            </a:pPr>
            <a:r>
              <a:rPr lang="en-US" sz="2400" dirty="0">
                <a:solidFill>
                  <a:srgbClr val="222222"/>
                </a:solidFill>
                <a:latin typeface="Nunito" pitchFamily="2" charset="0"/>
              </a:rPr>
              <a:t>Inductive, Data-driven </a:t>
            </a:r>
            <a:r>
              <a:rPr lang="fa-IR" sz="2400" dirty="0">
                <a:solidFill>
                  <a:srgbClr val="222222"/>
                </a:solidFill>
                <a:latin typeface="Nunito" pitchFamily="2" charset="0"/>
              </a:rPr>
              <a:t> </a:t>
            </a:r>
            <a:r>
              <a:rPr lang="fa-IR" sz="2400" dirty="0">
                <a:solidFill>
                  <a:srgbClr val="222222"/>
                </a:solidFill>
                <a:latin typeface="Nunito" pitchFamily="2" charset="0"/>
                <a:sym typeface="Wingdings" panose="05000000000000000000" pitchFamily="2" charset="2"/>
              </a:rPr>
              <a:t></a:t>
            </a:r>
            <a:r>
              <a:rPr lang="en-US" sz="2400" dirty="0">
                <a:solidFill>
                  <a:srgbClr val="222222"/>
                </a:solidFill>
                <a:latin typeface="Nunito" pitchFamily="2" charset="0"/>
              </a:rPr>
              <a:t>“Black-box” </a:t>
            </a:r>
            <a:endParaRPr lang="fa-IR" sz="2400" dirty="0">
              <a:solidFill>
                <a:srgbClr val="222222"/>
              </a:solidFill>
              <a:latin typeface="Nunito" pitchFamily="2" charset="0"/>
            </a:endParaRPr>
          </a:p>
          <a:p>
            <a:pPr marL="1257300" lvl="2" indent="-342900" algn="just">
              <a:lnSpc>
                <a:spcPct val="150000"/>
              </a:lnSpc>
              <a:buFont typeface="Wingdings" panose="05000000000000000000" pitchFamily="2" charset="2"/>
              <a:buChar char="q"/>
            </a:pPr>
            <a:r>
              <a:rPr lang="en-US" sz="2400" dirty="0">
                <a:solidFill>
                  <a:srgbClr val="222222"/>
                </a:solidFill>
                <a:latin typeface="Nunito" pitchFamily="2" charset="0"/>
              </a:rPr>
              <a:t>Deep Learning</a:t>
            </a:r>
            <a:endParaRPr lang="fa-IR" sz="2400" dirty="0">
              <a:solidFill>
                <a:srgbClr val="222222"/>
              </a:solidFill>
              <a:latin typeface="Nunito" pitchFamily="2" charset="0"/>
            </a:endParaRPr>
          </a:p>
          <a:p>
            <a:pPr marL="800100" lvl="1" indent="-342900" algn="just">
              <a:lnSpc>
                <a:spcPct val="150000"/>
              </a:lnSpc>
              <a:buFont typeface="Wingdings" panose="05000000000000000000" pitchFamily="2" charset="2"/>
              <a:buChar char="q"/>
            </a:pPr>
            <a:r>
              <a:rPr lang="en-US" sz="2400" dirty="0">
                <a:solidFill>
                  <a:srgbClr val="222222"/>
                </a:solidFill>
                <a:latin typeface="Nunito" pitchFamily="2" charset="0"/>
              </a:rPr>
              <a:t>post-hoc Techniques</a:t>
            </a:r>
            <a:endParaRPr lang="fa-IR" sz="2400" dirty="0">
              <a:solidFill>
                <a:srgbClr val="222222"/>
              </a:solidFill>
              <a:latin typeface="Nunito" pitchFamily="2" charset="0"/>
            </a:endParaRPr>
          </a:p>
        </p:txBody>
      </p:sp>
      <p:sp>
        <p:nvSpPr>
          <p:cNvPr id="11" name="Footer Placeholder 3">
            <a:extLst>
              <a:ext uri="{FF2B5EF4-FFF2-40B4-BE49-F238E27FC236}">
                <a16:creationId xmlns:a16="http://schemas.microsoft.com/office/drawing/2014/main" id="{98237394-7372-D2E6-80DE-DF51D722D692}"/>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4" name="Diagram 3">
            <a:extLst>
              <a:ext uri="{FF2B5EF4-FFF2-40B4-BE49-F238E27FC236}">
                <a16:creationId xmlns:a16="http://schemas.microsoft.com/office/drawing/2014/main" id="{6D23EBD5-529E-95A6-BA72-2D215C3D1E60}"/>
              </a:ext>
            </a:extLst>
          </p:cNvPr>
          <p:cNvGraphicFramePr/>
          <p:nvPr>
            <p:extLst>
              <p:ext uri="{D42A27DB-BD31-4B8C-83A1-F6EECF244321}">
                <p14:modId xmlns:p14="http://schemas.microsoft.com/office/powerpoint/2010/main" val="3446890100"/>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ustDataLst>
      <p:tags r:id="rId1"/>
    </p:custDataLst>
    <p:extLst>
      <p:ext uri="{BB962C8B-B14F-4D97-AF65-F5344CB8AC3E}">
        <p14:creationId xmlns:p14="http://schemas.microsoft.com/office/powerpoint/2010/main" val="2364325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7</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Trust to AI tools</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sp>
        <p:nvSpPr>
          <p:cNvPr id="10" name="TextBox 9">
            <a:extLst>
              <a:ext uri="{FF2B5EF4-FFF2-40B4-BE49-F238E27FC236}">
                <a16:creationId xmlns:a16="http://schemas.microsoft.com/office/drawing/2014/main" id="{EF9C346A-01D7-5721-3130-0D9911DE6446}"/>
              </a:ext>
            </a:extLst>
          </p:cNvPr>
          <p:cNvSpPr txBox="1"/>
          <p:nvPr/>
        </p:nvSpPr>
        <p:spPr>
          <a:xfrm>
            <a:off x="458492" y="1325971"/>
            <a:ext cx="10259877" cy="1938992"/>
          </a:xfrm>
          <a:prstGeom prst="rect">
            <a:avLst/>
          </a:prstGeom>
          <a:noFill/>
        </p:spPr>
        <p:txBody>
          <a:bodyPr wrap="square">
            <a:spAutoFit/>
          </a:bodyPr>
          <a:lstStyle/>
          <a:p>
            <a:pPr marL="342900" indent="-342900" algn="just">
              <a:buFont typeface="Wingdings" panose="05000000000000000000" pitchFamily="2" charset="2"/>
              <a:buChar char="q"/>
            </a:pPr>
            <a:r>
              <a:rPr lang="en-US" sz="2400" dirty="0" err="1">
                <a:solidFill>
                  <a:srgbClr val="222222"/>
                </a:solidFill>
                <a:latin typeface="Nunito" pitchFamily="2" charset="0"/>
              </a:rPr>
              <a:t>Economise</a:t>
            </a:r>
            <a:r>
              <a:rPr lang="en-US" sz="2400" dirty="0">
                <a:solidFill>
                  <a:srgbClr val="222222"/>
                </a:solidFill>
                <a:latin typeface="Nunito" pitchFamily="2" charset="0"/>
              </a:rPr>
              <a:t> on human oversight, monitoring and verification of the system’s outputs.</a:t>
            </a:r>
          </a:p>
          <a:p>
            <a:pPr marL="342900" indent="-342900" algn="just">
              <a:buFont typeface="Wingdings" panose="05000000000000000000" pitchFamily="2" charset="2"/>
              <a:buChar char="q"/>
            </a:pPr>
            <a:endParaRPr lang="en-US" sz="2400" dirty="0">
              <a:solidFill>
                <a:srgbClr val="222222"/>
              </a:solidFill>
              <a:latin typeface="Nunito" pitchFamily="2" charset="0"/>
            </a:endParaRPr>
          </a:p>
          <a:p>
            <a:pPr marL="342900" indent="-342900" algn="just">
              <a:buFont typeface="Wingdings" panose="05000000000000000000" pitchFamily="2" charset="2"/>
              <a:buChar char="q"/>
            </a:pPr>
            <a:r>
              <a:rPr lang="en-US" sz="2400" dirty="0">
                <a:solidFill>
                  <a:srgbClr val="222222"/>
                </a:solidFill>
                <a:latin typeface="Nunito" pitchFamily="2" charset="0"/>
              </a:rPr>
              <a:t>Some Understanding  </a:t>
            </a:r>
          </a:p>
          <a:p>
            <a:pPr marL="342900" indent="-342900" algn="just">
              <a:buFont typeface="Wingdings" panose="05000000000000000000" pitchFamily="2" charset="2"/>
              <a:buChar char="q"/>
            </a:pPr>
            <a:endParaRPr lang="en-US" sz="2400" dirty="0">
              <a:solidFill>
                <a:srgbClr val="222222"/>
              </a:solidFill>
              <a:latin typeface="Nunito" pitchFamily="2" charset="0"/>
            </a:endParaRPr>
          </a:p>
        </p:txBody>
      </p:sp>
      <p:sp>
        <p:nvSpPr>
          <p:cNvPr id="14" name="Footer Placeholder 3">
            <a:extLst>
              <a:ext uri="{FF2B5EF4-FFF2-40B4-BE49-F238E27FC236}">
                <a16:creationId xmlns:a16="http://schemas.microsoft.com/office/drawing/2014/main" id="{BA76B3AE-1F91-7B59-EA40-EFBCBFE657A3}"/>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4" name="Diagram 3">
            <a:extLst>
              <a:ext uri="{FF2B5EF4-FFF2-40B4-BE49-F238E27FC236}">
                <a16:creationId xmlns:a16="http://schemas.microsoft.com/office/drawing/2014/main" id="{12BE2C91-C988-E728-FDED-B6C439DF5683}"/>
              </a:ext>
            </a:extLst>
          </p:cNvPr>
          <p:cNvGraphicFramePr/>
          <p:nvPr>
            <p:extLst>
              <p:ext uri="{D42A27DB-BD31-4B8C-83A1-F6EECF244321}">
                <p14:modId xmlns:p14="http://schemas.microsoft.com/office/powerpoint/2010/main" val="3446890100"/>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3565044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8</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chemeClr val="bg1"/>
                </a:solidFill>
                <a:latin typeface="Nunito ExtraBold" pitchFamily="2" charset="0"/>
                <a:ea typeface="Times New Roman" panose="02020603050405020304" pitchFamily="18" charset="0"/>
                <a:cs typeface="B Titr" panose="00000700000000000000" pitchFamily="2" charset="-78"/>
              </a:rPr>
              <a:t>Definition of Understandable AI </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sp>
        <p:nvSpPr>
          <p:cNvPr id="10" name="TextBox 9">
            <a:extLst>
              <a:ext uri="{FF2B5EF4-FFF2-40B4-BE49-F238E27FC236}">
                <a16:creationId xmlns:a16="http://schemas.microsoft.com/office/drawing/2014/main" id="{405D00C2-1AA8-8F3F-30FF-C9BE8BB7D725}"/>
              </a:ext>
            </a:extLst>
          </p:cNvPr>
          <p:cNvSpPr txBox="1"/>
          <p:nvPr/>
        </p:nvSpPr>
        <p:spPr>
          <a:xfrm>
            <a:off x="495945" y="1258902"/>
            <a:ext cx="10259877" cy="4154984"/>
          </a:xfrm>
          <a:prstGeom prst="rect">
            <a:avLst/>
          </a:prstGeom>
          <a:noFill/>
        </p:spPr>
        <p:txBody>
          <a:bodyPr wrap="square">
            <a:spAutoFit/>
          </a:bodyPr>
          <a:lstStyle/>
          <a:p>
            <a:pPr marL="342900" indent="-342900" algn="just">
              <a:buFont typeface="Wingdings" panose="05000000000000000000" pitchFamily="2" charset="2"/>
              <a:buChar char="q"/>
            </a:pPr>
            <a:r>
              <a:rPr lang="en-US" sz="2400" b="0" i="0" dirty="0">
                <a:solidFill>
                  <a:srgbClr val="222222"/>
                </a:solidFill>
                <a:effectLst/>
                <a:latin typeface="Nunito" pitchFamily="2" charset="0"/>
              </a:rPr>
              <a:t>For an AI to be </a:t>
            </a:r>
            <a:r>
              <a:rPr lang="en-US" sz="2400" b="1" i="0" dirty="0">
                <a:solidFill>
                  <a:srgbClr val="E7E200"/>
                </a:solidFill>
                <a:effectLst>
                  <a:glow rad="101600">
                    <a:schemeClr val="accent2">
                      <a:satMod val="175000"/>
                      <a:alpha val="40000"/>
                    </a:schemeClr>
                  </a:glow>
                  <a:outerShdw blurRad="38100" dist="38100" dir="2700000" algn="tl">
                    <a:srgbClr val="000000">
                      <a:alpha val="43137"/>
                    </a:srgbClr>
                  </a:outerShdw>
                </a:effectLst>
                <a:latin typeface="Nunito" pitchFamily="2" charset="0"/>
              </a:rPr>
              <a:t>Trustworthy</a:t>
            </a:r>
            <a:r>
              <a:rPr lang="en-US" sz="2400" b="0" i="0" dirty="0">
                <a:solidFill>
                  <a:srgbClr val="222222"/>
                </a:solidFill>
                <a:effectLst/>
                <a:latin typeface="Nunito" pitchFamily="2" charset="0"/>
              </a:rPr>
              <a:t>, it must be:</a:t>
            </a:r>
          </a:p>
          <a:p>
            <a:pPr marL="800100" lvl="1" indent="-342900" algn="just">
              <a:buFont typeface="Wingdings" panose="05000000000000000000" pitchFamily="2" charset="2"/>
              <a:buChar char="q"/>
            </a:pPr>
            <a:r>
              <a:rPr lang="en-US" sz="2400" b="0" i="0" dirty="0">
                <a:effectLst/>
                <a:latin typeface="Nunito" pitchFamily="2" charset="0"/>
              </a:rPr>
              <a:t>Valid</a:t>
            </a:r>
          </a:p>
          <a:p>
            <a:pPr marL="800100" lvl="1" indent="-342900" algn="just">
              <a:buFont typeface="Wingdings" panose="05000000000000000000" pitchFamily="2" charset="2"/>
              <a:buChar char="q"/>
            </a:pPr>
            <a:r>
              <a:rPr lang="en-US" sz="2400" b="0" i="0" dirty="0">
                <a:effectLst/>
                <a:latin typeface="Nunito" pitchFamily="2" charset="0"/>
              </a:rPr>
              <a:t>Reliable </a:t>
            </a:r>
          </a:p>
          <a:p>
            <a:pPr marL="800100" lvl="1" indent="-342900" algn="just">
              <a:buFont typeface="Wingdings" panose="05000000000000000000" pitchFamily="2" charset="2"/>
              <a:buChar char="q"/>
            </a:pPr>
            <a:r>
              <a:rPr lang="en-US" sz="2400" b="0" i="0" dirty="0">
                <a:solidFill>
                  <a:srgbClr val="00B0F0"/>
                </a:solidFill>
                <a:effectLst/>
                <a:latin typeface="Nunito" pitchFamily="2" charset="0"/>
              </a:rPr>
              <a:t>Understandable</a:t>
            </a:r>
            <a:r>
              <a:rPr lang="en-US" sz="2400" b="0" i="0" dirty="0">
                <a:solidFill>
                  <a:srgbClr val="0070C0"/>
                </a:solidFill>
                <a:effectLst/>
                <a:latin typeface="Nunito" pitchFamily="2" charset="0"/>
              </a:rPr>
              <a:t>. </a:t>
            </a:r>
          </a:p>
          <a:p>
            <a:pPr marL="800100" lvl="1" indent="-342900" algn="just">
              <a:buFont typeface="Wingdings" panose="05000000000000000000" pitchFamily="2" charset="2"/>
              <a:buChar char="q"/>
            </a:pPr>
            <a:endParaRPr lang="en-US" sz="2400" b="0" i="0" dirty="0">
              <a:solidFill>
                <a:srgbClr val="222222"/>
              </a:solidFill>
              <a:effectLst/>
              <a:latin typeface="Nunito" pitchFamily="2" charset="0"/>
            </a:endParaRPr>
          </a:p>
          <a:p>
            <a:pPr marL="342900" indent="-342900" algn="just">
              <a:buFont typeface="Wingdings" panose="05000000000000000000" pitchFamily="2" charset="2"/>
              <a:buChar char="q"/>
            </a:pPr>
            <a:r>
              <a:rPr lang="en-US" sz="2400" b="0" i="0" dirty="0">
                <a:solidFill>
                  <a:srgbClr val="222222"/>
                </a:solidFill>
                <a:effectLst/>
                <a:latin typeface="Nunito" pitchFamily="2" charset="0"/>
              </a:rPr>
              <a:t>To be </a:t>
            </a:r>
            <a:r>
              <a:rPr lang="en-US" sz="2400" b="1" i="0" dirty="0">
                <a:solidFill>
                  <a:srgbClr val="00B0F0"/>
                </a:solidFill>
                <a:latin typeface="Nunito" pitchFamily="2" charset="0"/>
              </a:rPr>
              <a:t>Understandable</a:t>
            </a:r>
            <a:r>
              <a:rPr lang="en-US" sz="2400" b="0" i="0" dirty="0">
                <a:solidFill>
                  <a:srgbClr val="222222"/>
                </a:solidFill>
                <a:effectLst/>
                <a:latin typeface="Nunito" pitchFamily="2" charset="0"/>
              </a:rPr>
              <a:t>, an AI must be </a:t>
            </a:r>
          </a:p>
          <a:p>
            <a:pPr marL="800100" lvl="1" indent="-342900" algn="just">
              <a:buFont typeface="Wingdings" panose="05000000000000000000" pitchFamily="2" charset="2"/>
              <a:buChar char="q"/>
            </a:pPr>
            <a:r>
              <a:rPr lang="en-US" sz="2400" b="0" i="0" dirty="0">
                <a:solidFill>
                  <a:srgbClr val="FF0000"/>
                </a:solidFill>
                <a:effectLst/>
                <a:latin typeface="Nunito" pitchFamily="2" charset="0"/>
              </a:rPr>
              <a:t>Transparent</a:t>
            </a:r>
            <a:r>
              <a:rPr lang="en-US" sz="2400" b="0" i="0" dirty="0">
                <a:solidFill>
                  <a:srgbClr val="222222"/>
                </a:solidFill>
                <a:effectLst/>
                <a:latin typeface="Nunito" pitchFamily="2" charset="0"/>
              </a:rPr>
              <a:t> </a:t>
            </a:r>
          </a:p>
          <a:p>
            <a:pPr marL="800100" lvl="1" indent="-342900" algn="just">
              <a:buFont typeface="Wingdings" panose="05000000000000000000" pitchFamily="2" charset="2"/>
              <a:buChar char="q"/>
            </a:pPr>
            <a:r>
              <a:rPr lang="en-US" sz="2400" b="0" i="0" dirty="0">
                <a:solidFill>
                  <a:srgbClr val="FF0000"/>
                </a:solidFill>
                <a:effectLst/>
                <a:latin typeface="Nunito" pitchFamily="2" charset="0"/>
              </a:rPr>
              <a:t>Interpretable</a:t>
            </a:r>
            <a:r>
              <a:rPr lang="en-US" sz="2400" b="0" i="0" dirty="0">
                <a:solidFill>
                  <a:srgbClr val="222222"/>
                </a:solidFill>
                <a:effectLst/>
                <a:latin typeface="Nunito" pitchFamily="2" charset="0"/>
              </a:rPr>
              <a:t> </a:t>
            </a:r>
          </a:p>
          <a:p>
            <a:pPr marL="800100" lvl="1" indent="-342900" algn="just">
              <a:buFont typeface="Wingdings" panose="05000000000000000000" pitchFamily="2" charset="2"/>
              <a:buChar char="q"/>
            </a:pPr>
            <a:endParaRPr lang="en-US" sz="2400" dirty="0">
              <a:solidFill>
                <a:srgbClr val="222222"/>
              </a:solidFill>
              <a:latin typeface="Nunito" pitchFamily="2" charset="0"/>
            </a:endParaRPr>
          </a:p>
          <a:p>
            <a:pPr marL="342900" indent="-342900" algn="just">
              <a:buFont typeface="Wingdings" panose="05000000000000000000" pitchFamily="2" charset="2"/>
              <a:buChar char="q"/>
            </a:pPr>
            <a:r>
              <a:rPr lang="en-US" sz="2400" dirty="0">
                <a:solidFill>
                  <a:srgbClr val="222222"/>
                </a:solidFill>
                <a:latin typeface="Nunito" pitchFamily="2" charset="0"/>
              </a:rPr>
              <a:t>They proposed </a:t>
            </a:r>
            <a:r>
              <a:rPr lang="en-US" sz="2400" dirty="0">
                <a:solidFill>
                  <a:srgbClr val="FF0000"/>
                </a:solidFill>
                <a:latin typeface="Nunito" pitchFamily="2" charset="0"/>
              </a:rPr>
              <a:t>Transparent</a:t>
            </a:r>
            <a:r>
              <a:rPr lang="en-US" sz="2400" dirty="0">
                <a:solidFill>
                  <a:srgbClr val="222222"/>
                </a:solidFill>
                <a:latin typeface="Nunito" pitchFamily="2" charset="0"/>
              </a:rPr>
              <a:t> and </a:t>
            </a:r>
            <a:r>
              <a:rPr lang="en-US" sz="2400" dirty="0">
                <a:solidFill>
                  <a:srgbClr val="FF0000"/>
                </a:solidFill>
                <a:latin typeface="Nunito" pitchFamily="2" charset="0"/>
              </a:rPr>
              <a:t>Interpretable</a:t>
            </a:r>
            <a:r>
              <a:rPr lang="en-US" sz="2400" dirty="0">
                <a:solidFill>
                  <a:srgbClr val="222222"/>
                </a:solidFill>
                <a:latin typeface="Nunito" pitchFamily="2" charset="0"/>
              </a:rPr>
              <a:t> AI </a:t>
            </a:r>
          </a:p>
          <a:p>
            <a:pPr marL="800100" lvl="1" indent="-342900" algn="just">
              <a:buFont typeface="Wingdings" panose="05000000000000000000" pitchFamily="2" charset="2"/>
              <a:buChar char="q"/>
            </a:pPr>
            <a:endParaRPr lang="en-US" sz="2400" b="0" i="0" dirty="0">
              <a:solidFill>
                <a:srgbClr val="222222"/>
              </a:solidFill>
              <a:effectLst/>
              <a:latin typeface="Nunito" pitchFamily="2" charset="0"/>
            </a:endParaRPr>
          </a:p>
        </p:txBody>
      </p:sp>
      <p:sp>
        <p:nvSpPr>
          <p:cNvPr id="14" name="Footer Placeholder 3">
            <a:extLst>
              <a:ext uri="{FF2B5EF4-FFF2-40B4-BE49-F238E27FC236}">
                <a16:creationId xmlns:a16="http://schemas.microsoft.com/office/drawing/2014/main" id="{168B9577-4CCC-C072-4BE3-3C1F1DED7D3A}"/>
              </a:ext>
            </a:extLst>
          </p:cNvPr>
          <p:cNvSpPr>
            <a:spLocks noGrp="1"/>
          </p:cNvSpPr>
          <p:nvPr>
            <p:ph type="ftr" sz="quarter" idx="11"/>
          </p:nvPr>
        </p:nvSpPr>
        <p:spPr>
          <a:xfrm>
            <a:off x="495946" y="6278473"/>
            <a:ext cx="10259877" cy="365122"/>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a:lstStyle/>
          <a:p>
            <a:pPr rtl="1"/>
            <a:r>
              <a:rPr lang="en-US" sz="1400" dirty="0">
                <a:solidFill>
                  <a:schemeClr val="bg1"/>
                </a:solidFill>
                <a:latin typeface="Nunito" pitchFamily="2" charset="0"/>
                <a:ea typeface="Helvetica Neue" panose="02000503000000020004" pitchFamily="2" charset="0"/>
                <a:cs typeface="Helvetica Neue" panose="02000503000000020004" pitchFamily="2" charset="0"/>
              </a:rPr>
              <a:t>a.varaste.n@gmail.com                                                                   June 2023</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cs typeface="Helvetica Neue" panose="02000503000000020004" pitchFamily="2" charset="0"/>
              </a:rPr>
              <a:t>   </a:t>
            </a:r>
            <a:r>
              <a:rPr lang="fa-IR" sz="1400" dirty="0">
                <a:solidFill>
                  <a:schemeClr val="bg1"/>
                </a:solidFill>
                <a:latin typeface="Nunito" pitchFamily="2" charset="0"/>
                <a:ea typeface="Helvetica Neue" panose="02000503000000020004" pitchFamily="2" charset="0"/>
              </a:rPr>
              <a:t>   </a:t>
            </a:r>
            <a:r>
              <a:rPr lang="en-US" sz="1400" dirty="0">
                <a:solidFill>
                  <a:schemeClr val="bg1"/>
                </a:solidFill>
                <a:latin typeface="Nunito" pitchFamily="2" charset="0"/>
                <a:ea typeface="Helvetica Neue" panose="02000503000000020004" pitchFamily="2" charset="0"/>
              </a:rPr>
              <a:t>Arya Varaste Nezhad</a:t>
            </a:r>
            <a:endParaRPr lang="en-US" sz="1400" dirty="0">
              <a:solidFill>
                <a:srgbClr val="C00000"/>
              </a:solidFill>
              <a:latin typeface="Nunito" pitchFamily="2" charset="0"/>
            </a:endParaRPr>
          </a:p>
        </p:txBody>
      </p:sp>
      <p:graphicFrame>
        <p:nvGraphicFramePr>
          <p:cNvPr id="4" name="Diagram 3">
            <a:extLst>
              <a:ext uri="{FF2B5EF4-FFF2-40B4-BE49-F238E27FC236}">
                <a16:creationId xmlns:a16="http://schemas.microsoft.com/office/drawing/2014/main" id="{5CD387C5-3FC6-99C3-C7EF-49C147678A79}"/>
              </a:ext>
            </a:extLst>
          </p:cNvPr>
          <p:cNvGraphicFramePr/>
          <p:nvPr>
            <p:extLst>
              <p:ext uri="{D42A27DB-BD31-4B8C-83A1-F6EECF244321}">
                <p14:modId xmlns:p14="http://schemas.microsoft.com/office/powerpoint/2010/main" val="3446890100"/>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385632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FD4CFF-D06E-4D64-B20B-3788296BA5E8}"/>
              </a:ext>
            </a:extLst>
          </p:cNvPr>
          <p:cNvSpPr>
            <a:spLocks noGrp="1"/>
          </p:cNvSpPr>
          <p:nvPr>
            <p:ph type="sldNum" sz="quarter" idx="12"/>
          </p:nvPr>
        </p:nvSpPr>
        <p:spPr>
          <a:xfrm>
            <a:off x="10988298" y="6278471"/>
            <a:ext cx="923441" cy="365123"/>
          </a:xfrm>
          <a:prstGeom prst="round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a:noAutofit/>
          </a:bodyPr>
          <a:lstStyle/>
          <a:p>
            <a:pPr algn="ctr" rtl="1"/>
            <a:fld id="{0AAFEDB9-8C78-49A1-B229-616CBDE82FE0}" type="slidenum">
              <a:rPr lang="en-US" smtClean="0">
                <a:solidFill>
                  <a:schemeClr val="bg1"/>
                </a:solidFill>
                <a:latin typeface="Nunito" pitchFamily="2" charset="0"/>
              </a:rPr>
              <a:pPr algn="ctr" rtl="1"/>
              <a:t>9</a:t>
            </a:fld>
            <a:endParaRPr lang="en-US" dirty="0">
              <a:solidFill>
                <a:schemeClr val="bg1"/>
              </a:solidFill>
              <a:latin typeface="Nunito" pitchFamily="2" charset="0"/>
            </a:endParaRPr>
          </a:p>
        </p:txBody>
      </p:sp>
      <p:sp>
        <p:nvSpPr>
          <p:cNvPr id="8" name="Rectangle: Top Corners Rounded 7">
            <a:extLst>
              <a:ext uri="{FF2B5EF4-FFF2-40B4-BE49-F238E27FC236}">
                <a16:creationId xmlns:a16="http://schemas.microsoft.com/office/drawing/2014/main" id="{DDA52494-E610-407A-B175-7ED41F4BCEA4}"/>
              </a:ext>
            </a:extLst>
          </p:cNvPr>
          <p:cNvSpPr/>
          <p:nvPr/>
        </p:nvSpPr>
        <p:spPr>
          <a:xfrm rot="5400000">
            <a:off x="3857890" y="-3522528"/>
            <a:ext cx="877997" cy="8593777"/>
          </a:xfrm>
          <a:prstGeom prst="round2SameRect">
            <a:avLst/>
          </a:prstGeom>
          <a:solidFill>
            <a:schemeClr val="accent1"/>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vert270" wrap="square" lIns="91440" tIns="45720" rIns="91440" bIns="45720" numCol="1" spcCol="0" rtlCol="0" fromWordArt="0" anchor="ctr" anchorCtr="0" forceAA="0" compatLnSpc="1">
            <a:prstTxWarp prst="textNoShape">
              <a:avLst/>
            </a:prstTxWarp>
            <a:noAutofit/>
          </a:bodyPr>
          <a:lstStyle/>
          <a:p>
            <a:pPr marL="0" algn="ctr" defTabSz="457200" rtl="0" eaLnBrk="1" latinLnBrk="0" hangingPunct="1"/>
            <a:endParaRPr lang="en-US" dirty="0"/>
          </a:p>
        </p:txBody>
      </p:sp>
      <p:sp>
        <p:nvSpPr>
          <p:cNvPr id="13" name="Title 12">
            <a:extLst>
              <a:ext uri="{FF2B5EF4-FFF2-40B4-BE49-F238E27FC236}">
                <a16:creationId xmlns:a16="http://schemas.microsoft.com/office/drawing/2014/main" id="{327CC721-AE94-4C49-8041-B7853D2A33FF}"/>
              </a:ext>
            </a:extLst>
          </p:cNvPr>
          <p:cNvSpPr>
            <a:spLocks noGrp="1"/>
          </p:cNvSpPr>
          <p:nvPr>
            <p:ph type="title"/>
          </p:nvPr>
        </p:nvSpPr>
        <p:spPr>
          <a:xfrm>
            <a:off x="0" y="330498"/>
            <a:ext cx="8483112" cy="877998"/>
          </a:xfrm>
        </p:spPr>
        <p:txBody>
          <a:bodyPr>
            <a:noAutofit/>
          </a:bodyPr>
          <a:lstStyle/>
          <a:p>
            <a:pPr algn="ctr"/>
            <a:r>
              <a:rPr lang="en-US" sz="3200" dirty="0">
                <a:solidFill>
                  <a:srgbClr val="FFFF00"/>
                </a:solidFill>
                <a:latin typeface="Nunito ExtraBold" pitchFamily="2" charset="0"/>
                <a:ea typeface="Times New Roman" panose="02020603050405020304" pitchFamily="18" charset="0"/>
                <a:cs typeface="B Titr" panose="00000700000000000000" pitchFamily="2" charset="-78"/>
              </a:rPr>
              <a:t>(TIFU)</a:t>
            </a:r>
          </a:p>
        </p:txBody>
      </p:sp>
      <p:sp>
        <p:nvSpPr>
          <p:cNvPr id="7" name="TextBox 6">
            <a:extLst>
              <a:ext uri="{FF2B5EF4-FFF2-40B4-BE49-F238E27FC236}">
                <a16:creationId xmlns:a16="http://schemas.microsoft.com/office/drawing/2014/main" id="{EF6A7B38-11EE-488B-AD33-E54A7BA9B0FB}"/>
              </a:ext>
            </a:extLst>
          </p:cNvPr>
          <p:cNvSpPr txBox="1"/>
          <p:nvPr/>
        </p:nvSpPr>
        <p:spPr>
          <a:xfrm>
            <a:off x="4631381" y="5332021"/>
            <a:ext cx="184731" cy="369332"/>
          </a:xfrm>
          <a:prstGeom prst="rect">
            <a:avLst/>
          </a:prstGeom>
          <a:noFill/>
        </p:spPr>
        <p:txBody>
          <a:bodyPr wrap="none" rtlCol="0">
            <a:spAutoFit/>
          </a:bodyPr>
          <a:lstStyle/>
          <a:p>
            <a:pPr algn="r" rtl="1"/>
            <a:endParaRPr lang="en-US" dirty="0"/>
          </a:p>
        </p:txBody>
      </p:sp>
      <p:pic>
        <p:nvPicPr>
          <p:cNvPr id="3" name="Picture 2">
            <a:extLst>
              <a:ext uri="{FF2B5EF4-FFF2-40B4-BE49-F238E27FC236}">
                <a16:creationId xmlns:a16="http://schemas.microsoft.com/office/drawing/2014/main" id="{CD1FD69D-4250-C2E1-C989-DA966A1EFC80}"/>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6658" y="293821"/>
            <a:ext cx="965081" cy="965081"/>
          </a:xfrm>
          <a:prstGeom prst="rect">
            <a:avLst/>
          </a:prstGeom>
          <a:effectLst>
            <a:outerShdw blurRad="50800" dist="38100" dir="8100000" algn="tr" rotWithShape="0">
              <a:prstClr val="black">
                <a:alpha val="40000"/>
              </a:prstClr>
            </a:outerShdw>
          </a:effectLst>
        </p:spPr>
      </p:pic>
      <p:sp>
        <p:nvSpPr>
          <p:cNvPr id="9" name="TextBox 8">
            <a:extLst>
              <a:ext uri="{FF2B5EF4-FFF2-40B4-BE49-F238E27FC236}">
                <a16:creationId xmlns:a16="http://schemas.microsoft.com/office/drawing/2014/main" id="{9FA7D7C5-93CA-3E60-1734-34B8C4DA12B0}"/>
              </a:ext>
            </a:extLst>
          </p:cNvPr>
          <p:cNvSpPr txBox="1"/>
          <p:nvPr/>
        </p:nvSpPr>
        <p:spPr>
          <a:xfrm>
            <a:off x="495946" y="1624614"/>
            <a:ext cx="10259877" cy="369332"/>
          </a:xfrm>
          <a:prstGeom prst="rect">
            <a:avLst/>
          </a:prstGeom>
          <a:noFill/>
        </p:spPr>
        <p:txBody>
          <a:bodyPr wrap="square" rtlCol="1">
            <a:spAutoFit/>
          </a:bodyPr>
          <a:lstStyle/>
          <a:p>
            <a:endParaRPr lang="fa-IR" dirty="0">
              <a:latin typeface="Nunito" pitchFamily="2" charset="0"/>
            </a:endParaRPr>
          </a:p>
        </p:txBody>
      </p:sp>
      <p:pic>
        <p:nvPicPr>
          <p:cNvPr id="11" name="Picture 4" descr="Fig. 1">
            <a:extLst>
              <a:ext uri="{FF2B5EF4-FFF2-40B4-BE49-F238E27FC236}">
                <a16:creationId xmlns:a16="http://schemas.microsoft.com/office/drawing/2014/main" id="{5DF0EC1B-17BD-6392-C1F2-4D3853E2B4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25482" y="1258902"/>
            <a:ext cx="6200804" cy="55830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a:extLst>
              <a:ext uri="{FF2B5EF4-FFF2-40B4-BE49-F238E27FC236}">
                <a16:creationId xmlns:a16="http://schemas.microsoft.com/office/drawing/2014/main" id="{A51A6124-AAD2-F79A-E404-5C95A5EB491E}"/>
              </a:ext>
            </a:extLst>
          </p:cNvPr>
          <p:cNvGraphicFramePr/>
          <p:nvPr>
            <p:extLst>
              <p:ext uri="{D42A27DB-BD31-4B8C-83A1-F6EECF244321}">
                <p14:modId xmlns:p14="http://schemas.microsoft.com/office/powerpoint/2010/main" val="3332980224"/>
              </p:ext>
            </p:extLst>
          </p:nvPr>
        </p:nvGraphicFramePr>
        <p:xfrm>
          <a:off x="10936273" y="1508226"/>
          <a:ext cx="1027490" cy="448056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ustDataLst>
      <p:tags r:id="rId1"/>
    </p:custDataLst>
    <p:extLst>
      <p:ext uri="{BB962C8B-B14F-4D97-AF65-F5344CB8AC3E}">
        <p14:creationId xmlns:p14="http://schemas.microsoft.com/office/powerpoint/2010/main" val="284823760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0.8|2.2|1.6|2.6|5.9|7.6"/>
</p:tagLst>
</file>

<file path=ppt/tags/tag10.xml><?xml version="1.0" encoding="utf-8"?>
<p:tagLst xmlns:a="http://schemas.openxmlformats.org/drawingml/2006/main" xmlns:r="http://schemas.openxmlformats.org/officeDocument/2006/relationships" xmlns:p="http://schemas.openxmlformats.org/presentationml/2006/main">
  <p:tag name="TIMING" val="|3.3|13|6.3|5.6|9.1"/>
</p:tagLst>
</file>

<file path=ppt/tags/tag11.xml><?xml version="1.0" encoding="utf-8"?>
<p:tagLst xmlns:a="http://schemas.openxmlformats.org/drawingml/2006/main" xmlns:r="http://schemas.openxmlformats.org/officeDocument/2006/relationships" xmlns:p="http://schemas.openxmlformats.org/presentationml/2006/main">
  <p:tag name="TIMING" val="|2.8|5.3|3.5|7.6|6|1.8"/>
</p:tagLst>
</file>

<file path=ppt/tags/tag12.xml><?xml version="1.0" encoding="utf-8"?>
<p:tagLst xmlns:a="http://schemas.openxmlformats.org/drawingml/2006/main" xmlns:r="http://schemas.openxmlformats.org/officeDocument/2006/relationships" xmlns:p="http://schemas.openxmlformats.org/presentationml/2006/main">
  <p:tag name="TIMING" val="|2.8|5.3|3.5|7.6|6|1.8"/>
</p:tagLst>
</file>

<file path=ppt/tags/tag13.xml><?xml version="1.0" encoding="utf-8"?>
<p:tagLst xmlns:a="http://schemas.openxmlformats.org/drawingml/2006/main" xmlns:r="http://schemas.openxmlformats.org/officeDocument/2006/relationships" xmlns:p="http://schemas.openxmlformats.org/presentationml/2006/main">
  <p:tag name="TIMING" val="|2.8|5.3|3.5|7.6|6|1.8"/>
</p:tagLst>
</file>

<file path=ppt/tags/tag14.xml><?xml version="1.0" encoding="utf-8"?>
<p:tagLst xmlns:a="http://schemas.openxmlformats.org/drawingml/2006/main" xmlns:r="http://schemas.openxmlformats.org/officeDocument/2006/relationships" xmlns:p="http://schemas.openxmlformats.org/presentationml/2006/main">
  <p:tag name="TIMING" val="|2.8|5.3|3.5|7.6|6|1.8"/>
</p:tagLst>
</file>

<file path=ppt/tags/tag15.xml><?xml version="1.0" encoding="utf-8"?>
<p:tagLst xmlns:a="http://schemas.openxmlformats.org/drawingml/2006/main" xmlns:r="http://schemas.openxmlformats.org/officeDocument/2006/relationships" xmlns:p="http://schemas.openxmlformats.org/presentationml/2006/main">
  <p:tag name="TIMING" val="|2.8|5.3|3.5|7.6|6|1.8"/>
</p:tagLst>
</file>

<file path=ppt/tags/tag2.xml><?xml version="1.0" encoding="utf-8"?>
<p:tagLst xmlns:a="http://schemas.openxmlformats.org/drawingml/2006/main" xmlns:r="http://schemas.openxmlformats.org/officeDocument/2006/relationships" xmlns:p="http://schemas.openxmlformats.org/presentationml/2006/main">
  <p:tag name="TIMING" val="|1.3|8.9"/>
</p:tagLst>
</file>

<file path=ppt/tags/tag3.xml><?xml version="1.0" encoding="utf-8"?>
<p:tagLst xmlns:a="http://schemas.openxmlformats.org/drawingml/2006/main" xmlns:r="http://schemas.openxmlformats.org/officeDocument/2006/relationships" xmlns:p="http://schemas.openxmlformats.org/presentationml/2006/main">
  <p:tag name="TIMING" val="|2.8|5.3|3.5|7.6|6|1.8"/>
</p:tagLst>
</file>

<file path=ppt/tags/tag4.xml><?xml version="1.0" encoding="utf-8"?>
<p:tagLst xmlns:a="http://schemas.openxmlformats.org/drawingml/2006/main" xmlns:r="http://schemas.openxmlformats.org/officeDocument/2006/relationships" xmlns:p="http://schemas.openxmlformats.org/presentationml/2006/main">
  <p:tag name="TIMING" val="|2.8|5.3|3.5|7.6|6|1.8"/>
</p:tagLst>
</file>

<file path=ppt/tags/tag5.xml><?xml version="1.0" encoding="utf-8"?>
<p:tagLst xmlns:a="http://schemas.openxmlformats.org/drawingml/2006/main" xmlns:r="http://schemas.openxmlformats.org/officeDocument/2006/relationships" xmlns:p="http://schemas.openxmlformats.org/presentationml/2006/main">
  <p:tag name="TIMING" val="|2.8|5.3|3.5|7.6|6|1.8"/>
</p:tagLst>
</file>

<file path=ppt/tags/tag6.xml><?xml version="1.0" encoding="utf-8"?>
<p:tagLst xmlns:a="http://schemas.openxmlformats.org/drawingml/2006/main" xmlns:r="http://schemas.openxmlformats.org/officeDocument/2006/relationships" xmlns:p="http://schemas.openxmlformats.org/presentationml/2006/main">
  <p:tag name="TIMING" val="|0.8|12.8|21.1"/>
</p:tagLst>
</file>

<file path=ppt/tags/tag7.xml><?xml version="1.0" encoding="utf-8"?>
<p:tagLst xmlns:a="http://schemas.openxmlformats.org/drawingml/2006/main" xmlns:r="http://schemas.openxmlformats.org/officeDocument/2006/relationships" xmlns:p="http://schemas.openxmlformats.org/presentationml/2006/main">
  <p:tag name="TIMING" val="|1.3|7.9|6.6"/>
</p:tagLst>
</file>

<file path=ppt/tags/tag8.xml><?xml version="1.0" encoding="utf-8"?>
<p:tagLst xmlns:a="http://schemas.openxmlformats.org/drawingml/2006/main" xmlns:r="http://schemas.openxmlformats.org/officeDocument/2006/relationships" xmlns:p="http://schemas.openxmlformats.org/presentationml/2006/main">
  <p:tag name="TIMING" val="|2.8|5.3|3.5|7.6|6|1.8"/>
</p:tagLst>
</file>

<file path=ppt/tags/tag9.xml><?xml version="1.0" encoding="utf-8"?>
<p:tagLst xmlns:a="http://schemas.openxmlformats.org/drawingml/2006/main" xmlns:r="http://schemas.openxmlformats.org/officeDocument/2006/relationships" xmlns:p="http://schemas.openxmlformats.org/presentationml/2006/main">
  <p:tag name="TIMING" val="|11.2|2.9|4.6|4.8"/>
</p:tagLst>
</file>

<file path=ppt/theme/theme1.xml><?xml version="1.0" encoding="utf-8"?>
<a:theme xmlns:a="http://schemas.openxmlformats.org/drawingml/2006/main" name="Office Theme">
  <a:themeElements>
    <a:clrScheme name="Custom 27">
      <a:dk1>
        <a:sysClr val="windowText" lastClr="000000"/>
      </a:dk1>
      <a:lt1>
        <a:sysClr val="window" lastClr="FFFFFF"/>
      </a:lt1>
      <a:dk2>
        <a:srgbClr val="39302A"/>
      </a:dk2>
      <a:lt2>
        <a:srgbClr val="E5DEDB"/>
      </a:lt2>
      <a:accent1>
        <a:srgbClr val="660033"/>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5950</TotalTime>
  <Words>2684</Words>
  <Application>Microsoft Office PowerPoint</Application>
  <PresentationFormat>Widescreen</PresentationFormat>
  <Paragraphs>292</Paragraphs>
  <Slides>17</Slides>
  <Notes>16</Notes>
  <HiddenSlides>2</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Wingdings</vt:lpstr>
      <vt:lpstr>Arial</vt:lpstr>
      <vt:lpstr>B Nazanin</vt:lpstr>
      <vt:lpstr>Calibri Light</vt:lpstr>
      <vt:lpstr>Nunito</vt:lpstr>
      <vt:lpstr>Garamond</vt:lpstr>
      <vt:lpstr>Nunito ExtraBold</vt:lpstr>
      <vt:lpstr>Times New Roman</vt:lpstr>
      <vt:lpstr>Calibri</vt:lpstr>
      <vt:lpstr>Office Theme</vt:lpstr>
      <vt:lpstr>Explainable Artificial Intelligence for Mental Health Through Transparency and Interpretability for Understandability  Dan W. Joyce, Andrey Kormilitzin, Katharine A. Smith &amp; Andrea Cipriani  University of Oxford, Department of Psychiatry</vt:lpstr>
      <vt:lpstr>PowerPoint Presentation</vt:lpstr>
      <vt:lpstr>Introduction</vt:lpstr>
      <vt:lpstr>Inductive Data-Driven Methods </vt:lpstr>
      <vt:lpstr>Inductive Data-Driven Methods </vt:lpstr>
      <vt:lpstr>Intrinsic Interpretability </vt:lpstr>
      <vt:lpstr>Trust to AI tools</vt:lpstr>
      <vt:lpstr>Definition of Understandable AI </vt:lpstr>
      <vt:lpstr>(TIFU)</vt:lpstr>
      <vt:lpstr>Reliability and Validity </vt:lpstr>
      <vt:lpstr>Diverse Definitions</vt:lpstr>
      <vt:lpstr>A framework for understandable AI/ML in mental health applications</vt:lpstr>
      <vt:lpstr>A framework for understandable AI/ML in mental health applications</vt:lpstr>
      <vt:lpstr>Recommendation One</vt:lpstr>
      <vt:lpstr>Recommendation Two</vt:lpstr>
      <vt:lpstr>Criticism and Improvements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Arya Varaste</dc:creator>
  <cp:lastModifiedBy>Arya Varaste</cp:lastModifiedBy>
  <cp:revision>192</cp:revision>
  <dcterms:created xsi:type="dcterms:W3CDTF">2019-10-10T12:27:37Z</dcterms:created>
  <dcterms:modified xsi:type="dcterms:W3CDTF">2023-07-24T11:16:42Z</dcterms:modified>
</cp:coreProperties>
</file>

<file path=docProps/thumbnail.jpeg>
</file>